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44"/>
  </p:notesMasterIdLst>
  <p:handoutMasterIdLst>
    <p:handoutMasterId r:id="rId45"/>
  </p:handoutMasterIdLst>
  <p:sldIdLst>
    <p:sldId id="1189" r:id="rId2"/>
    <p:sldId id="1232" r:id="rId3"/>
    <p:sldId id="1233" r:id="rId4"/>
    <p:sldId id="1235" r:id="rId5"/>
    <p:sldId id="1236" r:id="rId6"/>
    <p:sldId id="1234" r:id="rId7"/>
    <p:sldId id="1195" r:id="rId8"/>
    <p:sldId id="1193" r:id="rId9"/>
    <p:sldId id="1214" r:id="rId10"/>
    <p:sldId id="1228" r:id="rId11"/>
    <p:sldId id="1229" r:id="rId12"/>
    <p:sldId id="1199" r:id="rId13"/>
    <p:sldId id="1230" r:id="rId14"/>
    <p:sldId id="1231" r:id="rId15"/>
    <p:sldId id="1200" r:id="rId16"/>
    <p:sldId id="1213" r:id="rId17"/>
    <p:sldId id="1194" r:id="rId18"/>
    <p:sldId id="1201" r:id="rId19"/>
    <p:sldId id="1202" r:id="rId20"/>
    <p:sldId id="1225" r:id="rId21"/>
    <p:sldId id="1165" r:id="rId22"/>
    <p:sldId id="1192" r:id="rId23"/>
    <p:sldId id="1197" r:id="rId24"/>
    <p:sldId id="1204" r:id="rId25"/>
    <p:sldId id="1208" r:id="rId26"/>
    <p:sldId id="1212" r:id="rId27"/>
    <p:sldId id="1206" r:id="rId28"/>
    <p:sldId id="1209" r:id="rId29"/>
    <p:sldId id="1210" r:id="rId30"/>
    <p:sldId id="1211" r:id="rId31"/>
    <p:sldId id="1207" r:id="rId32"/>
    <p:sldId id="1013" r:id="rId33"/>
    <p:sldId id="1215" r:id="rId34"/>
    <p:sldId id="1218" r:id="rId35"/>
    <p:sldId id="1223" r:id="rId36"/>
    <p:sldId id="1217" r:id="rId37"/>
    <p:sldId id="1219" r:id="rId38"/>
    <p:sldId id="1220" r:id="rId39"/>
    <p:sldId id="1221" r:id="rId40"/>
    <p:sldId id="1222" r:id="rId41"/>
    <p:sldId id="1226" r:id="rId42"/>
    <p:sldId id="1227" r:id="rId43"/>
  </p:sldIdLst>
  <p:sldSz cx="9144000" cy="6858000" type="screen4x3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7E39"/>
    <a:srgbClr val="2772E1"/>
    <a:srgbClr val="000099"/>
    <a:srgbClr val="005828"/>
    <a:srgbClr val="C5FFDF"/>
    <a:srgbClr val="ABFFD1"/>
    <a:srgbClr val="003618"/>
    <a:srgbClr val="14458E"/>
    <a:srgbClr val="0083A2"/>
    <a:srgbClr val="449E9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55" autoAdjust="0"/>
    <p:restoredTop sz="86380" autoAdjust="0"/>
  </p:normalViewPr>
  <p:slideViewPr>
    <p:cSldViewPr showGuides="1">
      <p:cViewPr>
        <p:scale>
          <a:sx n="100" d="100"/>
          <a:sy n="100" d="100"/>
        </p:scale>
        <p:origin x="-822" y="-54"/>
      </p:cViewPr>
      <p:guideLst>
        <p:guide orient="horz" pos="572"/>
        <p:guide pos="4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-3396" y="-96"/>
      </p:cViewPr>
      <p:guideLst>
        <p:guide orient="horz" pos="3224"/>
        <p:guide pos="2236"/>
      </p:guideLst>
    </p:cSldViewPr>
  </p:notesViewPr>
  <p:gridSpacing cx="46085125" cy="4608512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2021/5/24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2021/5/24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4925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100" baseline="0" dirty="0" smtClean="0"/>
              <a:t>Attention</a:t>
            </a:r>
            <a:r>
              <a:rPr lang="zh-TW" altLang="en-US" sz="1100" baseline="0" dirty="0" smtClean="0"/>
              <a:t>機制：</a:t>
            </a:r>
          </a:p>
          <a:p>
            <a:r>
              <a:rPr lang="zh-TW" altLang="en-US" sz="1100" baseline="0" dirty="0" smtClean="0"/>
              <a:t>又稱為註意力機制，顧名思義，是一種能讓模型對重要信息重點關注並充分學習吸收的技術，它不算是一個完整的模型，應當是一種技術，能夠作用於任何序列模型中</a:t>
            </a:r>
          </a:p>
          <a:p>
            <a:endParaRPr lang="zh-TW" altLang="en-US" sz="1100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92188" y="766763"/>
            <a:ext cx="5114925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0191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Positional Embedding</a:t>
            </a:r>
            <a:r>
              <a:rPr lang="zh-TW" altLang="en-US" dirty="0" smtClean="0"/>
              <a:t>我們可以看到，對於每一個時間步的輸出</a:t>
            </a:r>
            <a:r>
              <a:rPr lang="en-US" altLang="zh-TW" dirty="0" smtClean="0"/>
              <a:t>b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zh-TW" altLang="en-US" dirty="0" smtClean="0"/>
              <a:t>來說，其是通過對所有時間步的輸入進行加權平均得到的，但是這裡面並沒有位置的信息，也就是說不管遠近，其權重僅僅由</a:t>
            </a:r>
            <a:r>
              <a:rPr lang="en-US" altLang="zh-TW" dirty="0" smtClean="0"/>
              <a:t>q</a:t>
            </a:r>
            <a:r>
              <a:rPr lang="zh-TW" altLang="en-US" dirty="0" smtClean="0"/>
              <a:t>和</a:t>
            </a:r>
            <a:r>
              <a:rPr lang="en-US" altLang="zh-TW" dirty="0" smtClean="0"/>
              <a:t>k</a:t>
            </a:r>
            <a:r>
              <a:rPr lang="zh-TW" altLang="en-US" dirty="0" smtClean="0"/>
              <a:t>所算出來的係數決定所以</a:t>
            </a:r>
            <a:r>
              <a:rPr lang="en-US" altLang="zh-TW" dirty="0" smtClean="0"/>
              <a:t>transformer</a:t>
            </a:r>
            <a:r>
              <a:rPr lang="zh-TW" altLang="en-US" dirty="0" smtClean="0"/>
              <a:t>中給每個原始輸入加上了一個位置</a:t>
            </a:r>
            <a:r>
              <a:rPr lang="en-US" altLang="zh-TW" dirty="0" smtClean="0"/>
              <a:t>embedding</a:t>
            </a:r>
            <a:r>
              <a:rPr lang="zh-TW" altLang="en-US" dirty="0" smtClean="0"/>
              <a:t>，很多人可能會問，這個地方為什麼是相加，而不是</a:t>
            </a:r>
            <a:r>
              <a:rPr lang="en-US" altLang="zh-TW" dirty="0" smtClean="0"/>
              <a:t>concatenate</a:t>
            </a:r>
            <a:r>
              <a:rPr lang="zh-TW" altLang="en-US" dirty="0" smtClean="0"/>
              <a:t>，這樣位置向量中的信息是不是就被原始輸入淹沒了。其實我們可以這樣來理解，我們將每個原始輸入（不是每一層</a:t>
            </a:r>
            <a:r>
              <a:rPr lang="en-US" altLang="zh-TW" dirty="0" smtClean="0"/>
              <a:t>transformer</a:t>
            </a:r>
            <a:r>
              <a:rPr lang="zh-TW" altLang="en-US" dirty="0" smtClean="0"/>
              <a:t>的輸入序列）和一個</a:t>
            </a:r>
            <a:r>
              <a:rPr lang="en-US" altLang="zh-TW" dirty="0" smtClean="0"/>
              <a:t>one hot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vector</a:t>
            </a:r>
            <a:r>
              <a:rPr lang="zh-TW" altLang="en-US" dirty="0" smtClean="0"/>
              <a:t>進行</a:t>
            </a:r>
            <a:r>
              <a:rPr lang="en-US" altLang="zh-TW" dirty="0" smtClean="0"/>
              <a:t>concatenate</a:t>
            </a:r>
            <a:r>
              <a:rPr lang="zh-TW" altLang="en-US" dirty="0" smtClean="0"/>
              <a:t>，然後和一個權重矩陣相乘，利用分塊矩陣的知識，我們可以知道</a:t>
            </a:r>
            <a:r>
              <a:rPr lang="en-US" altLang="zh-TW" dirty="0" smtClean="0"/>
              <a:t>e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e^ie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zh-TW" altLang="en-US" dirty="0" smtClean="0"/>
              <a:t>就相當於從矩陣</a:t>
            </a:r>
            <a:r>
              <a:rPr lang="en-US" altLang="zh-TW" dirty="0" smtClean="0"/>
              <a:t>W P W^PW P </a:t>
            </a:r>
            <a:r>
              <a:rPr lang="zh-TW" altLang="en-US" dirty="0" smtClean="0"/>
              <a:t>中取得特定位置對應的位置</a:t>
            </a:r>
            <a:r>
              <a:rPr lang="en-US" altLang="zh-TW" dirty="0" smtClean="0"/>
              <a:t>vector</a:t>
            </a:r>
            <a:r>
              <a:rPr lang="zh-TW" altLang="en-US" dirty="0" smtClean="0"/>
              <a:t>。所以位置的信息可以理解成是以</a:t>
            </a:r>
            <a:r>
              <a:rPr lang="en-US" altLang="zh-TW" dirty="0" smtClean="0"/>
              <a:t>one hot</a:t>
            </a:r>
            <a:r>
              <a:rPr lang="zh-TW" altLang="en-US" dirty="0" smtClean="0"/>
              <a:t>的形式附加在原始輸入上的。</a:t>
            </a:r>
          </a:p>
          <a:p>
            <a:r>
              <a:rPr lang="en-US" altLang="zh-TW" dirty="0" smtClean="0"/>
              <a:t>————————————————</a:t>
            </a:r>
          </a:p>
          <a:p>
            <a:r>
              <a:rPr lang="zh-TW" altLang="en-US" dirty="0" smtClean="0"/>
              <a:t>版权声明：本文为</a:t>
            </a:r>
            <a:r>
              <a:rPr lang="en-US" altLang="zh-TW" dirty="0" smtClean="0"/>
              <a:t>CSDN</a:t>
            </a:r>
            <a:r>
              <a:rPr lang="zh-TW" altLang="en-US" dirty="0" smtClean="0"/>
              <a:t>博主「</a:t>
            </a:r>
            <a:r>
              <a:rPr lang="en-US" altLang="zh-TW" dirty="0" smtClean="0"/>
              <a:t>hupengcheng1993</a:t>
            </a:r>
            <a:r>
              <a:rPr lang="zh-TW" altLang="en-US" dirty="0" smtClean="0"/>
              <a:t>」的原创文章，遵循</a:t>
            </a:r>
            <a:r>
              <a:rPr lang="en-US" altLang="zh-TW" dirty="0" smtClean="0"/>
              <a:t>CC 4.0 BY-SA</a:t>
            </a:r>
            <a:r>
              <a:rPr lang="zh-TW" altLang="en-US" dirty="0" smtClean="0"/>
              <a:t>版权协议，转载请附上原文出处链接及本声明。</a:t>
            </a:r>
          </a:p>
          <a:p>
            <a:r>
              <a:rPr lang="zh-TW" altLang="en-US" dirty="0" smtClean="0"/>
              <a:t>原文链接：</a:t>
            </a:r>
            <a:r>
              <a:rPr lang="en-US" altLang="zh-TW" dirty="0" smtClean="0"/>
              <a:t>https://blog.csdn.net/hupengcheng1993/article/details/98933698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>
          <a:xfrm flipH="1">
            <a:off x="1782000" y="0"/>
            <a:ext cx="7362000" cy="6885918"/>
            <a:chOff x="-306" y="0"/>
            <a:chExt cx="7362615" cy="6885918"/>
          </a:xfrm>
        </p:grpSpPr>
        <p:sp>
          <p:nvSpPr>
            <p:cNvPr id="9" name="手繪多邊形 8"/>
            <p:cNvSpPr/>
            <p:nvPr userDrawn="1"/>
          </p:nvSpPr>
          <p:spPr>
            <a:xfrm>
              <a:off x="1" y="0"/>
              <a:ext cx="5791230" cy="6885918"/>
            </a:xfrm>
            <a:custGeom>
              <a:avLst/>
              <a:gdLst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5143500 w 5143500"/>
                <a:gd name="connsiteY2" fmla="*/ 5143500 h 5143500"/>
                <a:gd name="connsiteX3" fmla="*/ 0 w 5143500"/>
                <a:gd name="connsiteY3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1628775 w 5143500"/>
                <a:gd name="connsiteY2" fmla="*/ 161925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2726795 w 5143500"/>
                <a:gd name="connsiteY2" fmla="*/ 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989937 w 6929557"/>
                <a:gd name="connsiteY0" fmla="*/ 5143500 h 6000750"/>
                <a:gd name="connsiteX1" fmla="*/ 989937 w 6929557"/>
                <a:gd name="connsiteY1" fmla="*/ 0 h 6000750"/>
                <a:gd name="connsiteX2" fmla="*/ 3716732 w 6929557"/>
                <a:gd name="connsiteY2" fmla="*/ 0 h 6000750"/>
                <a:gd name="connsiteX3" fmla="*/ 6929558 w 6929557"/>
                <a:gd name="connsiteY3" fmla="*/ 5143500 h 6000750"/>
                <a:gd name="connsiteX4" fmla="*/ 989937 w 6929557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2730539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0 w 5939621"/>
                <a:gd name="connsiteY0" fmla="*/ 5143500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0 w 5939621"/>
                <a:gd name="connsiteY4" fmla="*/ 5143500 h 5143500"/>
                <a:gd name="connsiteX0" fmla="*/ 1615432 w 5939621"/>
                <a:gd name="connsiteY0" fmla="*/ 5122646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1615432 w 5939621"/>
                <a:gd name="connsiteY4" fmla="*/ 5122646 h 5143500"/>
                <a:gd name="connsiteX0" fmla="*/ 0 w 4324189"/>
                <a:gd name="connsiteY0" fmla="*/ 5122646 h 5143500"/>
                <a:gd name="connsiteX1" fmla="*/ 0 w 4324189"/>
                <a:gd name="connsiteY1" fmla="*/ 0 h 5143500"/>
                <a:gd name="connsiteX2" fmla="*/ 1894342 w 4324189"/>
                <a:gd name="connsiteY2" fmla="*/ 0 h 5143500"/>
                <a:gd name="connsiteX3" fmla="*/ 4324189 w 4324189"/>
                <a:gd name="connsiteY3" fmla="*/ 5143500 h 5143500"/>
                <a:gd name="connsiteX4" fmla="*/ 0 w 4324189"/>
                <a:gd name="connsiteY4" fmla="*/ 5122646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89" h="5143500">
                  <a:moveTo>
                    <a:pt x="0" y="5122646"/>
                  </a:moveTo>
                  <a:cubicBezTo>
                    <a:pt x="3744" y="3819308"/>
                    <a:pt x="0" y="1714500"/>
                    <a:pt x="0" y="0"/>
                  </a:cubicBezTo>
                  <a:lnTo>
                    <a:pt x="1894342" y="0"/>
                  </a:lnTo>
                  <a:lnTo>
                    <a:pt x="4324189" y="5143500"/>
                  </a:lnTo>
                  <a:lnTo>
                    <a:pt x="0" y="51226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手繪多邊形 9"/>
            <p:cNvSpPr/>
            <p:nvPr userDrawn="1"/>
          </p:nvSpPr>
          <p:spPr>
            <a:xfrm flipH="1">
              <a:off x="-306" y="1988774"/>
              <a:ext cx="7362615" cy="392447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18 h 10018"/>
                <a:gd name="connsiteX1" fmla="*/ 2000 w 10000"/>
                <a:gd name="connsiteY1" fmla="*/ 18 h 10018"/>
                <a:gd name="connsiteX2" fmla="*/ 8843 w 10000"/>
                <a:gd name="connsiteY2" fmla="*/ 0 h 10018"/>
                <a:gd name="connsiteX3" fmla="*/ 10000 w 10000"/>
                <a:gd name="connsiteY3" fmla="*/ 10018 h 10018"/>
                <a:gd name="connsiteX4" fmla="*/ 0 w 10000"/>
                <a:gd name="connsiteY4" fmla="*/ 10018 h 10018"/>
                <a:gd name="connsiteX0" fmla="*/ 0 w 8843"/>
                <a:gd name="connsiteY0" fmla="*/ 10018 h 10018"/>
                <a:gd name="connsiteX1" fmla="*/ 2000 w 8843"/>
                <a:gd name="connsiteY1" fmla="*/ 18 h 10018"/>
                <a:gd name="connsiteX2" fmla="*/ 8843 w 8843"/>
                <a:gd name="connsiteY2" fmla="*/ 0 h 10018"/>
                <a:gd name="connsiteX3" fmla="*/ 8843 w 8843"/>
                <a:gd name="connsiteY3" fmla="*/ 9995 h 10018"/>
                <a:gd name="connsiteX4" fmla="*/ 0 w 8843"/>
                <a:gd name="connsiteY4" fmla="*/ 10018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3" h="10018">
                  <a:moveTo>
                    <a:pt x="0" y="10018"/>
                  </a:moveTo>
                  <a:lnTo>
                    <a:pt x="2000" y="18"/>
                  </a:lnTo>
                  <a:lnTo>
                    <a:pt x="8843" y="0"/>
                  </a:lnTo>
                  <a:lnTo>
                    <a:pt x="8843" y="9995"/>
                  </a:lnTo>
                  <a:lnTo>
                    <a:pt x="0" y="10018"/>
                  </a:lnTo>
                  <a:close/>
                </a:path>
              </a:pathLst>
            </a:custGeom>
            <a:gradFill flip="none" rotWithShape="1">
              <a:gsLst>
                <a:gs pos="32000">
                  <a:srgbClr val="0F8AB1"/>
                </a:gs>
                <a:gs pos="70000">
                  <a:srgbClr val="1E4B70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TW" altLang="en-US" sz="180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  <a:cs typeface="新細明體" pitchFamily="-65" charset="-120"/>
              </a:endParaRPr>
            </a:p>
          </p:txBody>
        </p:sp>
      </p:grpSp>
      <p:pic>
        <p:nvPicPr>
          <p:cNvPr id="11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1830" y="3203975"/>
            <a:ext cx="2700300" cy="1599397"/>
          </a:xfrm>
          <a:prstGeom prst="rect">
            <a:avLst/>
          </a:prstGeom>
          <a:noFill/>
        </p:spPr>
      </p:pic>
      <p:sp>
        <p:nvSpPr>
          <p:cNvPr id="7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517105" y="6356352"/>
            <a:ext cx="2895600" cy="365125"/>
          </a:xfrm>
        </p:spPr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1106616" y="5109187"/>
            <a:ext cx="7650850" cy="1515168"/>
          </a:xfr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微軟正黑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ea typeface="微軟正黑體" pitchFamily="34" charset="-120"/>
              </a:rPr>
              <a:t> 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1061610" y="2348880"/>
            <a:ext cx="7785865" cy="27003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7" name="手繪多邊形 16"/>
          <p:cNvSpPr/>
          <p:nvPr userDrawn="1"/>
        </p:nvSpPr>
        <p:spPr>
          <a:xfrm rot="10800000" flipV="1">
            <a:off x="-2" y="2303875"/>
            <a:ext cx="1016606" cy="7838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8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298" y="321500"/>
            <a:ext cx="1531168" cy="540060"/>
          </a:xfrm>
          <a:prstGeom prst="rect">
            <a:avLst/>
          </a:prstGeom>
          <a:noFill/>
        </p:spPr>
      </p:pic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906870" y="6356352"/>
            <a:ext cx="2895600" cy="365125"/>
          </a:xfrm>
        </p:spPr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4" y="2048846"/>
            <a:ext cx="8334926" cy="453050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57165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 8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0" name="手繪多邊形 9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8400"/>
            <a:ext cx="6885765" cy="3096343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517105" y="6356352"/>
            <a:ext cx="2895600" cy="365125"/>
          </a:xfrm>
        </p:spPr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400" kern="1200" baseline="0">
              <a:solidFill>
                <a:schemeClr val="lt1"/>
              </a:solidFill>
              <a:latin typeface="Gill Sans MT" pitchFamily="34" charset="0"/>
              <a:ea typeface="Noto Sans CJK SC Medium" pitchFamily="34" charset="-128"/>
              <a:cs typeface="+mn-cs"/>
            </a:endParaRPr>
          </a:p>
        </p:txBody>
      </p:sp>
      <p:sp>
        <p:nvSpPr>
          <p:cNvPr id="10" name="手繪多邊形 9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8400"/>
            <a:ext cx="6885765" cy="3096343"/>
          </a:xfr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517105" y="6356352"/>
            <a:ext cx="2895600" cy="365125"/>
          </a:xfrm>
        </p:spPr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H="1">
            <a:off x="-5019" y="-1"/>
            <a:ext cx="4847050" cy="6874649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  <a:gd name="connsiteX0" fmla="*/ 1329495 w 4945005"/>
              <a:gd name="connsiteY0" fmla="*/ 5153850 h 5153850"/>
              <a:gd name="connsiteX1" fmla="*/ 0 w 4945005"/>
              <a:gd name="connsiteY1" fmla="*/ 18342 h 5153850"/>
              <a:gd name="connsiteX2" fmla="*/ 2528300 w 4945005"/>
              <a:gd name="connsiteY2" fmla="*/ 0 h 5153850"/>
              <a:gd name="connsiteX3" fmla="*/ 4945005 w 4945005"/>
              <a:gd name="connsiteY3" fmla="*/ 5143500 h 5153850"/>
              <a:gd name="connsiteX4" fmla="*/ 1329495 w 4945005"/>
              <a:gd name="connsiteY4" fmla="*/ 5153850 h 5153850"/>
              <a:gd name="connsiteX0" fmla="*/ 3762 w 3619272"/>
              <a:gd name="connsiteY0" fmla="*/ 5153850 h 5153850"/>
              <a:gd name="connsiteX1" fmla="*/ 3762 w 3619272"/>
              <a:gd name="connsiteY1" fmla="*/ 12481 h 5153850"/>
              <a:gd name="connsiteX2" fmla="*/ 1202567 w 3619272"/>
              <a:gd name="connsiteY2" fmla="*/ 0 h 5153850"/>
              <a:gd name="connsiteX3" fmla="*/ 3619272 w 3619272"/>
              <a:gd name="connsiteY3" fmla="*/ 5143500 h 5153850"/>
              <a:gd name="connsiteX4" fmla="*/ 3762 w 3619272"/>
              <a:gd name="connsiteY4" fmla="*/ 5153850 h 5153850"/>
              <a:gd name="connsiteX0" fmla="*/ 3762 w 3633146"/>
              <a:gd name="connsiteY0" fmla="*/ 5153850 h 5153850"/>
              <a:gd name="connsiteX1" fmla="*/ 3762 w 3633146"/>
              <a:gd name="connsiteY1" fmla="*/ 12481 h 5153850"/>
              <a:gd name="connsiteX2" fmla="*/ 1202567 w 3633146"/>
              <a:gd name="connsiteY2" fmla="*/ 0 h 5153850"/>
              <a:gd name="connsiteX3" fmla="*/ 3633146 w 3633146"/>
              <a:gd name="connsiteY3" fmla="*/ 5153849 h 5153850"/>
              <a:gd name="connsiteX4" fmla="*/ 3762 w 3633146"/>
              <a:gd name="connsiteY4" fmla="*/ 5153850 h 5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46" h="5153850">
                <a:moveTo>
                  <a:pt x="3762" y="5153850"/>
                </a:moveTo>
                <a:cubicBezTo>
                  <a:pt x="0" y="3437938"/>
                  <a:pt x="7524" y="1728393"/>
                  <a:pt x="3762" y="12481"/>
                </a:cubicBezTo>
                <a:lnTo>
                  <a:pt x="1202567" y="0"/>
                </a:lnTo>
                <a:lnTo>
                  <a:pt x="3633146" y="5153849"/>
                </a:lnTo>
                <a:lnTo>
                  <a:pt x="3762" y="515385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2593891" y="-468636"/>
            <a:ext cx="304758" cy="7838941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1328767"/>
            <a:ext cx="4455495" cy="4776529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  <a:p>
            <a:endParaRPr lang="zh-TW" altLang="en-US" dirty="0"/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1364771"/>
            <a:ext cx="2241248" cy="2019224"/>
          </a:xfrm>
        </p:spPr>
        <p:txBody>
          <a:bodyPr>
            <a:norm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517105" y="6356352"/>
            <a:ext cx="2895600" cy="365125"/>
          </a:xfrm>
        </p:spPr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 8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5019" y="-1"/>
            <a:ext cx="4847050" cy="6874649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  <a:gd name="connsiteX0" fmla="*/ 1329495 w 4945005"/>
              <a:gd name="connsiteY0" fmla="*/ 5153850 h 5153850"/>
              <a:gd name="connsiteX1" fmla="*/ 0 w 4945005"/>
              <a:gd name="connsiteY1" fmla="*/ 18342 h 5153850"/>
              <a:gd name="connsiteX2" fmla="*/ 2528300 w 4945005"/>
              <a:gd name="connsiteY2" fmla="*/ 0 h 5153850"/>
              <a:gd name="connsiteX3" fmla="*/ 4945005 w 4945005"/>
              <a:gd name="connsiteY3" fmla="*/ 5143500 h 5153850"/>
              <a:gd name="connsiteX4" fmla="*/ 1329495 w 4945005"/>
              <a:gd name="connsiteY4" fmla="*/ 5153850 h 5153850"/>
              <a:gd name="connsiteX0" fmla="*/ 3762 w 3619272"/>
              <a:gd name="connsiteY0" fmla="*/ 5153850 h 5153850"/>
              <a:gd name="connsiteX1" fmla="*/ 3762 w 3619272"/>
              <a:gd name="connsiteY1" fmla="*/ 12481 h 5153850"/>
              <a:gd name="connsiteX2" fmla="*/ 1202567 w 3619272"/>
              <a:gd name="connsiteY2" fmla="*/ 0 h 5153850"/>
              <a:gd name="connsiteX3" fmla="*/ 3619272 w 3619272"/>
              <a:gd name="connsiteY3" fmla="*/ 5143500 h 5153850"/>
              <a:gd name="connsiteX4" fmla="*/ 3762 w 3619272"/>
              <a:gd name="connsiteY4" fmla="*/ 5153850 h 5153850"/>
              <a:gd name="connsiteX0" fmla="*/ 3762 w 3633146"/>
              <a:gd name="connsiteY0" fmla="*/ 5153850 h 5153850"/>
              <a:gd name="connsiteX1" fmla="*/ 3762 w 3633146"/>
              <a:gd name="connsiteY1" fmla="*/ 12481 h 5153850"/>
              <a:gd name="connsiteX2" fmla="*/ 1202567 w 3633146"/>
              <a:gd name="connsiteY2" fmla="*/ 0 h 5153850"/>
              <a:gd name="connsiteX3" fmla="*/ 3633146 w 3633146"/>
              <a:gd name="connsiteY3" fmla="*/ 5153849 h 5153850"/>
              <a:gd name="connsiteX4" fmla="*/ 3762 w 3633146"/>
              <a:gd name="connsiteY4" fmla="*/ 5153850 h 5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46" h="5153850">
                <a:moveTo>
                  <a:pt x="3762" y="5153850"/>
                </a:moveTo>
                <a:cubicBezTo>
                  <a:pt x="0" y="3437938"/>
                  <a:pt x="7524" y="1728393"/>
                  <a:pt x="3762" y="12481"/>
                </a:cubicBezTo>
                <a:lnTo>
                  <a:pt x="1202567" y="0"/>
                </a:lnTo>
                <a:lnTo>
                  <a:pt x="3633146" y="5153849"/>
                </a:lnTo>
                <a:lnTo>
                  <a:pt x="3762" y="515385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400" kern="1200" baseline="0">
              <a:solidFill>
                <a:schemeClr val="lt1"/>
              </a:solidFill>
              <a:latin typeface="Gill Sans MT" pitchFamily="34" charset="0"/>
              <a:ea typeface="Noto Sans CJK SC Medium" pitchFamily="34" charset="-128"/>
              <a:cs typeface="+mn-cs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2593891" y="-468636"/>
            <a:ext cx="304758" cy="7838941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6" y="1358770"/>
            <a:ext cx="4455495" cy="4776529"/>
          </a:xfrm>
        </p:spPr>
        <p:txBody>
          <a:bodyPr/>
          <a:lstStyle>
            <a:lvl1pPr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  <a:p>
            <a:endParaRPr lang="zh-TW" altLang="en-US" dirty="0"/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2" y="1364771"/>
            <a:ext cx="2241248" cy="2019224"/>
          </a:xfrm>
        </p:spPr>
        <p:txBody>
          <a:bodyPr>
            <a:norm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517105" y="6356352"/>
            <a:ext cx="2895600" cy="365125"/>
          </a:xfrm>
        </p:spPr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216258" y="2528900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手繪多邊形 12"/>
          <p:cNvSpPr/>
          <p:nvPr userDrawn="1"/>
        </p:nvSpPr>
        <p:spPr>
          <a:xfrm>
            <a:off x="1" y="6129300"/>
            <a:ext cx="9144000" cy="49505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4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sp>
        <p:nvSpPr>
          <p:cNvPr id="10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517105" y="6356352"/>
            <a:ext cx="2895600" cy="365125"/>
          </a:xfrm>
        </p:spPr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dirty="0" smtClean="0"/>
              <a:t>適用色盤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657226" y="5049181"/>
            <a:ext cx="978347" cy="791003"/>
          </a:xfrm>
          <a:prstGeom prst="rect">
            <a:avLst/>
          </a:prstGeom>
          <a:solidFill>
            <a:srgbClr val="2772E1"/>
          </a:solidFill>
          <a:ln w="38100">
            <a:solidFill>
              <a:srgbClr val="2772E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696" y="5049181"/>
            <a:ext cx="172276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 userDrawn="1"/>
        </p:nvSpPr>
        <p:spPr>
          <a:xfrm>
            <a:off x="657226" y="1500941"/>
            <a:ext cx="978346" cy="791003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5157066" y="1500941"/>
            <a:ext cx="978345" cy="791003"/>
          </a:xfrm>
          <a:prstGeom prst="rect">
            <a:avLst/>
          </a:prstGeom>
          <a:solidFill>
            <a:srgbClr val="F75B66"/>
          </a:solidFill>
          <a:ln w="38100">
            <a:solidFill>
              <a:srgbClr val="F75B66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6696" y="1500941"/>
            <a:ext cx="172276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7196" y="1500941"/>
            <a:ext cx="169761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 userDrawn="1"/>
        </p:nvSpPr>
        <p:spPr>
          <a:xfrm>
            <a:off x="5157065" y="2692154"/>
            <a:ext cx="978346" cy="791003"/>
          </a:xfrm>
          <a:prstGeom prst="rect">
            <a:avLst/>
          </a:prstGeom>
          <a:solidFill>
            <a:srgbClr val="F1AC01"/>
          </a:solidFill>
          <a:ln w="38100">
            <a:solidFill>
              <a:srgbClr val="F1AC0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57225" y="2692154"/>
            <a:ext cx="978346" cy="791003"/>
          </a:xfrm>
          <a:prstGeom prst="rect">
            <a:avLst/>
          </a:prstGeom>
          <a:solidFill>
            <a:srgbClr val="5B5245"/>
          </a:solidFill>
          <a:ln w="38100">
            <a:solidFill>
              <a:srgbClr val="5B5245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>
              <a:solidFill>
                <a:schemeClr val="bg1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695" y="2692154"/>
            <a:ext cx="172276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7195" y="2692154"/>
            <a:ext cx="171019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 userDrawn="1"/>
        </p:nvSpPr>
        <p:spPr>
          <a:xfrm>
            <a:off x="657225" y="3857967"/>
            <a:ext cx="978346" cy="791003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5157065" y="3857967"/>
            <a:ext cx="978346" cy="791003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6" y="3857967"/>
            <a:ext cx="172276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6" y="3857967"/>
            <a:ext cx="172276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4989173"/>
            <a:ext cx="171019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 userDrawn="1"/>
        </p:nvSpPr>
        <p:spPr>
          <a:xfrm>
            <a:off x="5427095" y="5169194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865" y="308654"/>
            <a:ext cx="7419510" cy="15601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1549" y="1988840"/>
            <a:ext cx="8415935" cy="463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57165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602940" y="6644257"/>
            <a:ext cx="3429000" cy="21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2019 AU </a:t>
            </a:r>
            <a:r>
              <a:rPr kumimoji="0" lang="en-US" altLang="zh-TW" sz="500" dirty="0" err="1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schemeClr val="bg1">
                  <a:lumMod val="50000"/>
                </a:scheme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1" name="手繪多邊形 10"/>
          <p:cNvSpPr/>
          <p:nvPr userDrawn="1"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2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46" r:id="rId2"/>
    <p:sldLayoutId id="2147483931" r:id="rId3"/>
    <p:sldLayoutId id="2147483940" r:id="rId4"/>
    <p:sldLayoutId id="2147483952" r:id="rId5"/>
    <p:sldLayoutId id="2147483939" r:id="rId6"/>
    <p:sldLayoutId id="2147483953" r:id="rId7"/>
    <p:sldLayoutId id="2147483941" r:id="rId8"/>
    <p:sldLayoutId id="2147483951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 baseline="0">
          <a:solidFill>
            <a:schemeClr val="tx1">
              <a:lumMod val="75000"/>
              <a:lumOff val="25000"/>
            </a:schemeClr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jpe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ilibili.com/s/video/BV1rb4y1Q7SJ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arxiv.org/pdf/2012.07436.pdf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github.com/zhouhaoyi/ETDataset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nips.cc/Conferences/2017/Video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李宗翰</a:t>
            </a:r>
            <a:r>
              <a:rPr lang="en-US" altLang="zh-TW" dirty="0" smtClean="0"/>
              <a:t>/ML6A01</a:t>
            </a:r>
          </a:p>
          <a:p>
            <a:r>
              <a:rPr lang="en-US" altLang="zh-TW" dirty="0" smtClean="0"/>
              <a:t>2021.05.25</a:t>
            </a:r>
            <a:endParaRPr lang="en-US" altLang="zh-TW" dirty="0"/>
          </a:p>
          <a:p>
            <a:r>
              <a:rPr lang="zh-TW" altLang="en-US" dirty="0" smtClean="0"/>
              <a:t>讀書會分享</a:t>
            </a:r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Transformer and Informer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47175" y="6642556"/>
            <a:ext cx="29851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 smtClean="0"/>
              <a:t>學習主要參考</a:t>
            </a:r>
            <a:r>
              <a:rPr lang="en-US" altLang="zh-TW" sz="800" dirty="0" smtClean="0"/>
              <a:t>: https://www.youtube.com/watch?v=ugWDIIOHtPA</a:t>
            </a:r>
            <a:endParaRPr lang="zh-TW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前情提要</a:t>
            </a:r>
            <a:r>
              <a:rPr lang="en-US" altLang="zh-TW" dirty="0" smtClean="0"/>
              <a:t>: </a:t>
            </a:r>
            <a:r>
              <a:rPr lang="en-US" altLang="zh-TW" dirty="0" smtClean="0"/>
              <a:t>RNN AE</a:t>
            </a:r>
            <a:endParaRPr lang="en-US" altLang="zh-TW" dirty="0" smtClean="0"/>
          </a:p>
        </p:txBody>
      </p:sp>
      <p:pic>
        <p:nvPicPr>
          <p:cNvPr id="51202" name="Picture 2" descr="https://miro.medium.com/max/3704/1*eRJRsoMV-zgkww0uOGF2I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3705"/>
            <a:ext cx="9000000" cy="4543737"/>
          </a:xfrm>
          <a:prstGeom prst="rect">
            <a:avLst/>
          </a:prstGeom>
          <a:noFill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7025" y="3519010"/>
            <a:ext cx="4077390" cy="310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0" y="6264315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800" dirty="0" smtClean="0"/>
              <a:t>https://medium.com/%E7%A8%8B%E5%BC%8F%E5%B7%A5%E4%BD%9C%E7%B4%A1/autoencoder-%E4%BA%8C-rnn-lstm-seq2seq-attention-226bc239dfea</a:t>
            </a:r>
            <a:endParaRPr lang="zh-TW" altLang="en-US" sz="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前情提要</a:t>
            </a:r>
            <a:r>
              <a:rPr lang="en-US" altLang="zh-TW" dirty="0" smtClean="0"/>
              <a:t>: </a:t>
            </a:r>
            <a:r>
              <a:rPr lang="en-US" altLang="zh-TW" dirty="0" smtClean="0"/>
              <a:t>RNN </a:t>
            </a:r>
            <a:r>
              <a:rPr lang="en-US" altLang="zh-TW" dirty="0" err="1" smtClean="0"/>
              <a:t>AutoEncoder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itchFamily="2" charset="2"/>
              </a:rPr>
              <a:t> Attention</a:t>
            </a:r>
            <a:endParaRPr lang="en-US" altLang="zh-TW" dirty="0" smtClean="0"/>
          </a:p>
        </p:txBody>
      </p:sp>
      <p:pic>
        <p:nvPicPr>
          <p:cNvPr id="51205" name="Picture 5" descr="https://miro.medium.com/max/1646/1*5R0XnI2CP7iGORWfFlCF6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00" y="1358770"/>
            <a:ext cx="9000000" cy="3532200"/>
          </a:xfrm>
          <a:prstGeom prst="rect">
            <a:avLst/>
          </a:prstGeom>
          <a:noFill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945" y="4767935"/>
            <a:ext cx="63912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572000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800" dirty="0" smtClean="0"/>
              <a:t>https://medium.com/%E7%A8%8B%E5%BC%8F%E5%B7%A5%E4%BD%9C%E7%B4%A1/autoencoder-%E4%BA%8C-rnn-lstm-seq2seq-attention-226bc239dfea</a:t>
            </a:r>
            <a:endParaRPr lang="zh-TW" altLang="en-US" sz="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前情提要</a:t>
            </a:r>
            <a:r>
              <a:rPr lang="en-US" altLang="zh-TW" dirty="0" smtClean="0"/>
              <a:t>: input— output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00" y="953725"/>
            <a:ext cx="5742130" cy="4249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7144" y="4325029"/>
            <a:ext cx="3266855" cy="239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7114" y="98630"/>
            <a:ext cx="3582027" cy="301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前情提要</a:t>
            </a:r>
            <a:r>
              <a:rPr lang="en-US" altLang="zh-TW" dirty="0" smtClean="0"/>
              <a:t>: </a:t>
            </a:r>
            <a:br>
              <a:rPr lang="en-US" altLang="zh-TW" dirty="0" smtClean="0"/>
            </a:br>
            <a:r>
              <a:rPr lang="en-US" altLang="zh-TW" dirty="0" smtClean="0"/>
              <a:t>encoder </a:t>
            </a:r>
            <a:r>
              <a:rPr lang="en-US" altLang="zh-TW" dirty="0" smtClean="0"/>
              <a:t>— decoder   +  self-attention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en-US" altLang="zh-TW" dirty="0" smtClean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 t="13203"/>
          <a:stretch>
            <a:fillRect/>
          </a:stretch>
        </p:blipFill>
        <p:spPr bwMode="auto">
          <a:xfrm>
            <a:off x="161509" y="1448780"/>
            <a:ext cx="5573746" cy="369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6705" y="5364215"/>
            <a:ext cx="68580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前情提要</a:t>
            </a:r>
            <a:r>
              <a:rPr lang="en-US" altLang="zh-TW" dirty="0" smtClean="0"/>
              <a:t>: </a:t>
            </a:r>
            <a:br>
              <a:rPr lang="en-US" altLang="zh-TW" dirty="0" smtClean="0"/>
            </a:br>
            <a:r>
              <a:rPr lang="en-US" altLang="zh-TW" dirty="0" smtClean="0"/>
              <a:t>Seq2Seq </a:t>
            </a:r>
            <a:r>
              <a:rPr lang="en-US" altLang="zh-TW" dirty="0" smtClean="0">
                <a:sym typeface="Wingdings" pitchFamily="2" charset="2"/>
              </a:rPr>
              <a:t> Attention</a:t>
            </a:r>
            <a:endParaRPr lang="en-US" altLang="zh-TW" dirty="0" smtClean="0"/>
          </a:p>
        </p:txBody>
      </p:sp>
      <p:pic>
        <p:nvPicPr>
          <p:cNvPr id="54276" name="Picture 4" descr="https://miro.medium.com/max/3860/1*k6-rpsLSeM9jta6KENil9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510" y="2123855"/>
            <a:ext cx="9147600" cy="221343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前情提要</a:t>
            </a:r>
            <a:r>
              <a:rPr lang="en-US" altLang="zh-TW" dirty="0" smtClean="0"/>
              <a:t>: </a:t>
            </a:r>
            <a:br>
              <a:rPr lang="en-US" altLang="zh-TW" dirty="0" smtClean="0"/>
            </a:br>
            <a:r>
              <a:rPr lang="en-US" altLang="zh-TW" dirty="0" smtClean="0"/>
              <a:t>Multi-Head Attention 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en-US" altLang="zh-TW" dirty="0" smtClean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1493784"/>
            <a:ext cx="5262708" cy="4005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 t="13203"/>
          <a:stretch>
            <a:fillRect/>
          </a:stretch>
        </p:blipFill>
        <p:spPr bwMode="auto">
          <a:xfrm>
            <a:off x="5813347" y="98630"/>
            <a:ext cx="3330653" cy="220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31540" y="4284095"/>
            <a:ext cx="855095" cy="2700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700" b="1" dirty="0" smtClean="0">
                <a:solidFill>
                  <a:schemeClr val="tx1"/>
                </a:solidFill>
                <a:latin typeface="微軟正黑體" pitchFamily="34" charset="-120"/>
              </a:rPr>
              <a:t>注意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1540" y="2843935"/>
            <a:ext cx="855095" cy="2700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700" b="1" dirty="0" smtClean="0">
                <a:solidFill>
                  <a:schemeClr val="tx1"/>
                </a:solidFill>
                <a:latin typeface="微軟正黑體" pitchFamily="34" charset="-120"/>
              </a:rPr>
              <a:t>再注意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6575" y="2438890"/>
            <a:ext cx="242410" cy="27003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700" dirty="0" smtClean="0">
                <a:solidFill>
                  <a:schemeClr val="tx1"/>
                </a:solidFill>
              </a:rPr>
              <a:t>?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8975" y="2591290"/>
            <a:ext cx="242410" cy="27003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700" dirty="0" smtClean="0">
                <a:solidFill>
                  <a:schemeClr val="tx1"/>
                </a:solidFill>
              </a:rPr>
              <a:t>?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51375" y="2348880"/>
            <a:ext cx="242410" cy="27003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700" dirty="0" smtClean="0">
                <a:solidFill>
                  <a:schemeClr val="tx1"/>
                </a:solidFill>
              </a:rPr>
              <a:t>?</a:t>
            </a:r>
            <a:endParaRPr lang="zh-TW" altLang="en-US" sz="17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mofanpy.com/results/ML-intro/nlp-transforme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0300"/>
            <a:ext cx="5877145" cy="3448820"/>
          </a:xfrm>
          <a:prstGeom prst="rect">
            <a:avLst/>
          </a:prstGeom>
          <a:noFill/>
        </p:spPr>
      </p:pic>
      <p:sp>
        <p:nvSpPr>
          <p:cNvPr id="20" name="內容版面配置區 19"/>
          <p:cNvSpPr>
            <a:spLocks noGrp="1"/>
          </p:cNvSpPr>
          <p:nvPr>
            <p:ph sz="quarter" idx="22"/>
          </p:nvPr>
        </p:nvSpPr>
        <p:spPr>
          <a:xfrm>
            <a:off x="611560" y="98630"/>
            <a:ext cx="4995555" cy="930104"/>
          </a:xfrm>
        </p:spPr>
        <p:txBody>
          <a:bodyPr/>
          <a:lstStyle/>
          <a:p>
            <a:r>
              <a:rPr lang="zh-TW" altLang="en-US" dirty="0" smtClean="0">
                <a:solidFill>
                  <a:srgbClr val="2772E1"/>
                </a:solidFill>
              </a:rPr>
              <a:t>再注意</a:t>
            </a:r>
            <a:r>
              <a:rPr lang="en-US" altLang="zh-TW" dirty="0" smtClean="0">
                <a:solidFill>
                  <a:srgbClr val="2772E1"/>
                </a:solidFill>
              </a:rPr>
              <a:t>?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越是後面的注意，就是越深度的思考。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smtClean="0">
                <a:solidFill>
                  <a:srgbClr val="000099"/>
                </a:solidFill>
              </a:rPr>
              <a:t/>
            </a:r>
            <a:br>
              <a:rPr lang="en-US" altLang="zh-TW" b="0" dirty="0" smtClean="0">
                <a:solidFill>
                  <a:srgbClr val="000099"/>
                </a:solidFill>
              </a:rPr>
            </a:br>
            <a:r>
              <a:rPr lang="zh-TW" altLang="en-US" dirty="0" smtClean="0">
                <a:solidFill>
                  <a:srgbClr val="000099"/>
                </a:solidFill>
              </a:rPr>
              <a:t>這就是</a:t>
            </a:r>
            <a:r>
              <a:rPr lang="en-US" altLang="zh-TW" dirty="0" smtClean="0">
                <a:solidFill>
                  <a:srgbClr val="000099"/>
                </a:solidFill>
              </a:rPr>
              <a:t>Transformer !!</a:t>
            </a:r>
            <a:endParaRPr lang="zh-TW" altLang="en-US" dirty="0">
              <a:solidFill>
                <a:srgbClr val="000099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00500" y="4850576"/>
            <a:ext cx="4572000" cy="73866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它覺得有趣的詞可能是“好”， “感謝”， “陪伴”，如果單看這些注意到的東西，我可能以為女生在表揚我，我十分有戲。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85083" y="4426368"/>
            <a:ext cx="3057247" cy="307777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站在機器的角度，看它是怎麼注意的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00500" y="5696090"/>
            <a:ext cx="4572000" cy="52322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再次注意。這次，模型開始覺得不對勁了，她說我好，還感謝我的陪伴，她到底想說啥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00500" y="6281155"/>
            <a:ext cx="4572000" cy="52322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經過第三次注意，模型意識到她可能只是想先揚後抑，這句話實際是一種轉折，重點在後半句。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6695" y="3142594"/>
            <a:ext cx="291429" cy="331411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681022" y="3142594"/>
            <a:ext cx="582857" cy="331411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165596" y="3142594"/>
            <a:ext cx="631429" cy="331411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271318" y="2377509"/>
            <a:ext cx="922858" cy="331411"/>
          </a:xfrm>
          <a:prstGeom prst="rect">
            <a:avLst/>
          </a:prstGeom>
          <a:noFill/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631860" y="2377509"/>
            <a:ext cx="680001" cy="331411"/>
          </a:xfrm>
          <a:prstGeom prst="rect">
            <a:avLst/>
          </a:prstGeom>
          <a:noFill/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117024" y="2377509"/>
            <a:ext cx="680001" cy="331411"/>
          </a:xfrm>
          <a:prstGeom prst="rect">
            <a:avLst/>
          </a:prstGeom>
          <a:noFill/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631859" y="1628800"/>
            <a:ext cx="680001" cy="331411"/>
          </a:xfrm>
          <a:prstGeom prst="rect">
            <a:avLst/>
          </a:prstGeom>
          <a:noFill/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117024" y="1628800"/>
            <a:ext cx="680001" cy="331411"/>
          </a:xfrm>
          <a:prstGeom prst="rect">
            <a:avLst/>
          </a:prstGeom>
          <a:noFill/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61510" y="423909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800" dirty="0" smtClean="0"/>
              <a:t>https://mofanpy.com/tutorials/machine-learning/nlp/intro-transformer/</a:t>
            </a:r>
            <a:endParaRPr lang="zh-TW" altLang="en-US" sz="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>
          <a:xfrm>
            <a:off x="0" y="1583795"/>
            <a:ext cx="5067055" cy="4530503"/>
          </a:xfrm>
        </p:spPr>
        <p:txBody>
          <a:bodyPr>
            <a:normAutofit/>
          </a:bodyPr>
          <a:lstStyle/>
          <a:p>
            <a:r>
              <a:rPr lang="en-US" altLang="zh-TW" sz="1500" dirty="0" smtClean="0"/>
              <a:t>(1) </a:t>
            </a:r>
            <a:r>
              <a:rPr lang="en-US" altLang="zh-TW" sz="1500" b="1" dirty="0" smtClean="0"/>
              <a:t>encoder </a:t>
            </a:r>
            <a:r>
              <a:rPr lang="zh-TW" altLang="en-US" sz="1500" b="1" dirty="0" smtClean="0"/>
              <a:t>編碼器 </a:t>
            </a:r>
            <a:r>
              <a:rPr lang="en-US" altLang="zh-TW" sz="1500" b="1" dirty="0" smtClean="0"/>
              <a:t>(</a:t>
            </a:r>
            <a:r>
              <a:rPr lang="zh-TW" altLang="en-US" sz="1500" b="1" dirty="0" smtClean="0"/>
              <a:t>左半邊</a:t>
            </a:r>
            <a:r>
              <a:rPr lang="en-US" altLang="zh-TW" sz="1500" b="1" dirty="0" smtClean="0"/>
              <a:t>)</a:t>
            </a:r>
            <a:r>
              <a:rPr lang="zh-TW" altLang="en-US" sz="1500" dirty="0" smtClean="0"/>
              <a:t>：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TW" sz="1300" dirty="0" err="1" smtClean="0"/>
              <a:t>muti</a:t>
            </a:r>
            <a:r>
              <a:rPr lang="en-US" altLang="zh-TW" sz="1300" dirty="0" smtClean="0"/>
              <a:t>-head self-attention (</a:t>
            </a:r>
            <a:r>
              <a:rPr lang="zh-TW" altLang="en-US" sz="1300" dirty="0" smtClean="0"/>
              <a:t>自我注意力機制</a:t>
            </a:r>
            <a:r>
              <a:rPr lang="en-US" altLang="zh-TW" sz="13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TW" sz="1300" dirty="0" smtClean="0"/>
              <a:t>fully connected feed forward (</a:t>
            </a:r>
            <a:r>
              <a:rPr lang="zh-TW" altLang="en-US" sz="1300" dirty="0" smtClean="0"/>
              <a:t>全連接層</a:t>
            </a:r>
            <a:r>
              <a:rPr lang="en-US" altLang="zh-TW" sz="1300" dirty="0" smtClean="0"/>
              <a:t>)</a:t>
            </a:r>
          </a:p>
          <a:p>
            <a:r>
              <a:rPr lang="en-US" altLang="zh-TW" sz="1500" dirty="0" smtClean="0"/>
              <a:t>(2) </a:t>
            </a:r>
            <a:r>
              <a:rPr lang="en-US" altLang="zh-TW" sz="1500" b="1" dirty="0" smtClean="0"/>
              <a:t>decoder </a:t>
            </a:r>
            <a:r>
              <a:rPr lang="zh-TW" altLang="en-US" sz="1500" b="1" dirty="0" smtClean="0"/>
              <a:t>解碼器 </a:t>
            </a:r>
            <a:r>
              <a:rPr lang="en-US" altLang="zh-TW" sz="1500" b="1" dirty="0" smtClean="0"/>
              <a:t>(</a:t>
            </a:r>
            <a:r>
              <a:rPr lang="zh-TW" altLang="en-US" sz="1500" b="1" dirty="0" smtClean="0"/>
              <a:t>右半邊</a:t>
            </a:r>
            <a:r>
              <a:rPr lang="en-US" altLang="zh-TW" sz="1500" b="1" dirty="0" smtClean="0"/>
              <a:t>)</a:t>
            </a:r>
            <a:r>
              <a:rPr lang="zh-TW" altLang="en-US" sz="1500" dirty="0" smtClean="0"/>
              <a:t>：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TW" sz="1300" dirty="0" err="1" smtClean="0"/>
              <a:t>muti</a:t>
            </a:r>
            <a:r>
              <a:rPr lang="en-US" altLang="zh-TW" sz="1300" dirty="0" smtClean="0"/>
              <a:t>-head attention</a:t>
            </a:r>
            <a:r>
              <a:rPr lang="zh-TW" altLang="en-US" sz="1300" dirty="0" smtClean="0"/>
              <a:t>：</a:t>
            </a:r>
            <a:r>
              <a:rPr lang="en-US" altLang="zh-TW" sz="1300" dirty="0" smtClean="0"/>
              <a:t>encoder </a:t>
            </a:r>
            <a:r>
              <a:rPr lang="zh-TW" altLang="en-US" sz="1300" dirty="0" smtClean="0"/>
              <a:t>層的 </a:t>
            </a:r>
            <a:r>
              <a:rPr lang="en-US" altLang="zh-TW" sz="1300" dirty="0" smtClean="0"/>
              <a:t>output</a:t>
            </a:r>
            <a:r>
              <a:rPr lang="zh-TW" altLang="en-US" sz="1300" dirty="0" smtClean="0"/>
              <a:t>作為 </a:t>
            </a:r>
            <a:r>
              <a:rPr lang="en-US" altLang="zh-TW" sz="1300" dirty="0" smtClean="0"/>
              <a:t>decoder</a:t>
            </a:r>
            <a:r>
              <a:rPr lang="zh-TW" altLang="en-US" sz="1300" dirty="0" smtClean="0"/>
              <a:t>層 的 </a:t>
            </a:r>
            <a:r>
              <a:rPr lang="en-US" altLang="zh-TW" sz="1300" dirty="0" smtClean="0"/>
              <a:t>input</a:t>
            </a:r>
            <a:r>
              <a:rPr lang="zh-TW" altLang="en-US" sz="1300" dirty="0" smtClean="0"/>
              <a:t>。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TW" sz="1300" dirty="0" smtClean="0"/>
              <a:t>masked multi-head self-attention</a:t>
            </a:r>
            <a:r>
              <a:rPr lang="zh-TW" altLang="en-US" sz="1300" dirty="0" smtClean="0"/>
              <a:t>：發生在 </a:t>
            </a:r>
            <a:r>
              <a:rPr lang="en-US" altLang="zh-TW" sz="1300" dirty="0" smtClean="0"/>
              <a:t>decoder </a:t>
            </a:r>
            <a:r>
              <a:rPr lang="zh-TW" altLang="en-US" sz="1300" dirty="0" smtClean="0"/>
              <a:t>層內，上一個 </a:t>
            </a:r>
            <a:r>
              <a:rPr lang="en-US" altLang="zh-TW" sz="1300" dirty="0" smtClean="0"/>
              <a:t>decoder</a:t>
            </a:r>
            <a:r>
              <a:rPr lang="zh-TW" altLang="en-US" sz="1300" dirty="0" smtClean="0"/>
              <a:t>的 </a:t>
            </a:r>
            <a:r>
              <a:rPr lang="en-US" altLang="zh-TW" sz="1300" dirty="0" smtClean="0"/>
              <a:t>output </a:t>
            </a:r>
            <a:r>
              <a:rPr lang="zh-TW" altLang="en-US" sz="1300" dirty="0" smtClean="0"/>
              <a:t>作為當前 </a:t>
            </a:r>
            <a:r>
              <a:rPr lang="en-US" altLang="zh-TW" sz="1300" dirty="0" smtClean="0"/>
              <a:t>decoder </a:t>
            </a:r>
            <a:r>
              <a:rPr lang="zh-TW" altLang="en-US" sz="1300" dirty="0" smtClean="0"/>
              <a:t>的 </a:t>
            </a:r>
            <a:r>
              <a:rPr lang="en-US" altLang="zh-TW" sz="1300" dirty="0" smtClean="0"/>
              <a:t>input</a:t>
            </a:r>
            <a:r>
              <a:rPr lang="zh-TW" altLang="en-US" sz="1300" dirty="0" smtClean="0"/>
              <a:t>，主要考慮位置，確保位置 </a:t>
            </a:r>
            <a:r>
              <a:rPr lang="en-US" altLang="zh-TW" sz="1300" dirty="0" err="1" smtClean="0"/>
              <a:t>i</a:t>
            </a:r>
            <a:r>
              <a:rPr lang="en-US" altLang="zh-TW" sz="1300" dirty="0" smtClean="0"/>
              <a:t> </a:t>
            </a:r>
            <a:r>
              <a:rPr lang="zh-TW" altLang="en-US" sz="1300" dirty="0" smtClean="0"/>
              <a:t>的輸出僅依靠位置小於 </a:t>
            </a:r>
            <a:r>
              <a:rPr lang="en-US" altLang="zh-TW" sz="1300" dirty="0" err="1" smtClean="0"/>
              <a:t>i</a:t>
            </a:r>
            <a:r>
              <a:rPr lang="en-US" altLang="zh-TW" sz="1300" dirty="0" smtClean="0"/>
              <a:t> </a:t>
            </a:r>
            <a:r>
              <a:rPr lang="zh-TW" altLang="en-US" sz="1300" dirty="0" smtClean="0"/>
              <a:t>的</a:t>
            </a:r>
            <a:r>
              <a:rPr lang="en-US" altLang="zh-TW" sz="1300" dirty="0" smtClean="0"/>
              <a:t>input</a:t>
            </a:r>
            <a:r>
              <a:rPr lang="zh-TW" altLang="en-US" sz="1300" dirty="0" smtClean="0"/>
              <a:t>。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TW" sz="1300" dirty="0" smtClean="0"/>
              <a:t>fully connected feed forward (</a:t>
            </a:r>
            <a:r>
              <a:rPr lang="zh-TW" altLang="en-US" sz="1300" dirty="0" smtClean="0"/>
              <a:t>全連接層</a:t>
            </a:r>
            <a:r>
              <a:rPr lang="en-US" altLang="zh-TW" sz="1300" dirty="0" smtClean="0"/>
              <a:t>)</a:t>
            </a:r>
          </a:p>
          <a:p>
            <a:r>
              <a:rPr lang="zh-TW" altLang="en-US" sz="1500" dirty="0" smtClean="0"/>
              <a:t>上述子層之間都用殘差連接，這裡有做 </a:t>
            </a:r>
            <a:r>
              <a:rPr lang="en-US" altLang="zh-TW" sz="1500" dirty="0" smtClean="0"/>
              <a:t>dropout </a:t>
            </a:r>
            <a:r>
              <a:rPr lang="zh-TW" altLang="en-US" sz="1500" dirty="0" smtClean="0"/>
              <a:t>避免 </a:t>
            </a:r>
            <a:r>
              <a:rPr lang="en-US" altLang="zh-TW" sz="1500" dirty="0" err="1" smtClean="0"/>
              <a:t>overfitting</a:t>
            </a:r>
            <a:r>
              <a:rPr lang="zh-TW" altLang="en-US" sz="1500" dirty="0" smtClean="0"/>
              <a:t>。</a:t>
            </a:r>
            <a:endParaRPr lang="zh-TW" altLang="en-US" sz="1500" dirty="0"/>
          </a:p>
        </p:txBody>
      </p:sp>
      <p:pic>
        <p:nvPicPr>
          <p:cNvPr id="8194" name="Picture 2" descr="https://miro.medium.com/max/407/1*3pxDWM3c1R_WSW7hVKoaR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7045" y="745783"/>
            <a:ext cx="4166955" cy="6112217"/>
          </a:xfrm>
          <a:prstGeom prst="rect">
            <a:avLst/>
          </a:prstGeom>
          <a:noFill/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Transformer </a:t>
            </a:r>
            <a:r>
              <a:rPr lang="zh-TW" altLang="en-US" dirty="0" smtClean="0"/>
              <a:t>建立於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encoder-decoder </a:t>
            </a:r>
            <a:r>
              <a:rPr lang="zh-TW" altLang="en-US" dirty="0" smtClean="0"/>
              <a:t>的架構之上</a:t>
            </a:r>
            <a:endParaRPr lang="zh-TW" altLang="en-US" b="0" dirty="0"/>
          </a:p>
        </p:txBody>
      </p:sp>
      <p:sp>
        <p:nvSpPr>
          <p:cNvPr id="7" name="圓角矩形 6"/>
          <p:cNvSpPr/>
          <p:nvPr/>
        </p:nvSpPr>
        <p:spPr>
          <a:xfrm>
            <a:off x="5697125" y="3068960"/>
            <a:ext cx="1305145" cy="1890210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172400" y="1853825"/>
            <a:ext cx="971600" cy="450050"/>
          </a:xfrm>
          <a:prstGeom prst="rect">
            <a:avLst/>
          </a:prstGeom>
          <a:solidFill>
            <a:srgbClr val="C5FFD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>
                <a:solidFill>
                  <a:srgbClr val="00B050"/>
                </a:solidFill>
              </a:rPr>
              <a:t>decoder</a:t>
            </a:r>
            <a:endParaRPr lang="zh-TW" altLang="en-US" sz="1800" dirty="0">
              <a:solidFill>
                <a:srgbClr val="00B050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137285" y="2213864"/>
            <a:ext cx="1305145" cy="274530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157065" y="2528900"/>
            <a:ext cx="1277525" cy="45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>
                <a:solidFill>
                  <a:srgbClr val="2772E1"/>
                </a:solidFill>
              </a:rPr>
              <a:t>encoder</a:t>
            </a:r>
            <a:endParaRPr lang="zh-TW" altLang="en-US" sz="1800" dirty="0">
              <a:solidFill>
                <a:srgbClr val="2772E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57065" y="3338990"/>
            <a:ext cx="900100" cy="45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7030A0"/>
                </a:solidFill>
              </a:rPr>
              <a:t>全連接層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12160" y="3383995"/>
            <a:ext cx="855095" cy="3600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272300" y="2528900"/>
            <a:ext cx="855095" cy="3600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082390" y="2438890"/>
            <a:ext cx="900100" cy="45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7030A0"/>
                </a:solidFill>
              </a:rPr>
              <a:t>全連接層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57165" y="4239090"/>
            <a:ext cx="810090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317305" y="3248980"/>
            <a:ext cx="810090" cy="3600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317305" y="4149080"/>
            <a:ext cx="810090" cy="45005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307415" y="3158970"/>
            <a:ext cx="900100" cy="45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encoder </a:t>
            </a: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的 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07415" y="4104075"/>
            <a:ext cx="900100" cy="45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上一個</a:t>
            </a:r>
            <a:endParaRPr lang="en-US" altLang="zh-TW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decoder </a:t>
            </a:r>
            <a:r>
              <a:rPr lang="zh-TW" altLang="en-US" dirty="0" smtClean="0">
                <a:solidFill>
                  <a:schemeClr val="accent6">
                    <a:lumMod val="50000"/>
                  </a:schemeClr>
                </a:solidFill>
              </a:rPr>
              <a:t>的 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output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87036" y="4239090"/>
            <a:ext cx="1215134" cy="45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Self-attention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6585" y="5409220"/>
            <a:ext cx="2430270" cy="900100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200" dirty="0" smtClean="0">
                <a:solidFill>
                  <a:schemeClr val="accent6">
                    <a:lumMod val="50000"/>
                  </a:schemeClr>
                </a:solidFill>
              </a:rPr>
              <a:t>multi-head attention</a:t>
            </a:r>
            <a:endParaRPr lang="zh-TW" altLang="en-US" sz="2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22250" y="0"/>
            <a:ext cx="23182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https://www.youtube.com/watch?v=ugWDIIOHtPA</a:t>
            </a:r>
            <a:endParaRPr lang="zh-TW" altLang="en-US" sz="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self-</a:t>
            </a:r>
            <a:r>
              <a:rPr lang="en-US" altLang="zh-TW" dirty="0" err="1" smtClean="0"/>
              <a:t>attention_relevant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en-US" altLang="zh-TW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41" y="1043735"/>
            <a:ext cx="4091209" cy="297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 t="12923"/>
          <a:stretch>
            <a:fillRect/>
          </a:stretch>
        </p:blipFill>
        <p:spPr bwMode="auto">
          <a:xfrm>
            <a:off x="4050450" y="3789040"/>
            <a:ext cx="4977045" cy="303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6822250" y="0"/>
            <a:ext cx="23182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https://www.youtube.com/watch?v=ugWDIIOHtPA</a:t>
            </a:r>
            <a:endParaRPr lang="zh-TW" altLang="en-US" sz="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relevant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505" y="818710"/>
            <a:ext cx="5400000" cy="417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732240" y="6219310"/>
            <a:ext cx="2116800" cy="49505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input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32240" y="5634245"/>
            <a:ext cx="2116800" cy="49505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solidFill>
                  <a:schemeClr val="tx1"/>
                </a:solidFill>
                <a:latin typeface="微軟正黑體" pitchFamily="34" charset="-120"/>
              </a:rPr>
              <a:t>權重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32240" y="5049180"/>
            <a:ext cx="2115235" cy="49505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Attention score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7155" y="5139190"/>
            <a:ext cx="304800" cy="23812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67155" y="5589240"/>
            <a:ext cx="1419225" cy="3238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6264315"/>
            <a:ext cx="285750" cy="37147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971600" y="1763815"/>
            <a:ext cx="1305145" cy="360040"/>
          </a:xfrm>
          <a:prstGeom prst="rect">
            <a:avLst/>
          </a:prstGeom>
          <a:noFill/>
          <a:ln>
            <a:solidFill>
              <a:srgbClr val="277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22250" y="0"/>
            <a:ext cx="23182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https://www.youtube.com/watch?v=ugWDIIOHtPA</a:t>
            </a:r>
            <a:endParaRPr lang="zh-TW" altLang="en-US" sz="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>
          <a:xfrm>
            <a:off x="4436986" y="953725"/>
            <a:ext cx="4455495" cy="4776529"/>
          </a:xfrm>
        </p:spPr>
        <p:txBody>
          <a:bodyPr/>
          <a:lstStyle/>
          <a:p>
            <a:pPr marL="179388" indent="-179388">
              <a:buFont typeface="Arial" pitchFamily="34" charset="0"/>
              <a:buChar char="•"/>
            </a:pPr>
            <a:r>
              <a:rPr lang="zh-TW" altLang="en-US" dirty="0" smtClean="0"/>
              <a:t>應用</a:t>
            </a:r>
            <a:endParaRPr lang="en-US" altLang="zh-TW" dirty="0" smtClean="0"/>
          </a:p>
          <a:p>
            <a:pPr marL="179388" indent="-179388">
              <a:buFont typeface="Arial" pitchFamily="34" charset="0"/>
              <a:buChar char="•"/>
            </a:pPr>
            <a:r>
              <a:rPr lang="en-US" altLang="zh-TW" dirty="0" smtClean="0"/>
              <a:t>Evolution</a:t>
            </a:r>
            <a:r>
              <a:rPr lang="en-US" altLang="zh-TW" dirty="0" smtClean="0"/>
              <a:t>: </a:t>
            </a:r>
            <a:r>
              <a:rPr lang="zh-TW" altLang="en-US" dirty="0" smtClean="0"/>
              <a:t>歷史故事</a:t>
            </a:r>
            <a:endParaRPr lang="en-US" altLang="zh-TW" dirty="0" smtClean="0"/>
          </a:p>
          <a:p>
            <a:pPr marL="179388" indent="-179388">
              <a:buFont typeface="Arial" pitchFamily="34" charset="0"/>
              <a:buChar char="•"/>
            </a:pPr>
            <a:r>
              <a:rPr lang="en-US" altLang="zh-TW" dirty="0" smtClean="0"/>
              <a:t>Transformer:  30</a:t>
            </a:r>
            <a:r>
              <a:rPr lang="zh-TW" altLang="en-US" dirty="0" smtClean="0"/>
              <a:t>秒認識</a:t>
            </a:r>
            <a:endParaRPr lang="en-US" altLang="zh-TW" dirty="0" smtClean="0"/>
          </a:p>
          <a:p>
            <a:pPr marL="179388" indent="-179388">
              <a:buFont typeface="Arial" pitchFamily="34" charset="0"/>
              <a:buChar char="•"/>
            </a:pPr>
            <a:r>
              <a:rPr lang="zh-TW" altLang="en-US" dirty="0" smtClean="0"/>
              <a:t>前情</a:t>
            </a:r>
            <a:r>
              <a:rPr lang="zh-TW" altLang="en-US" dirty="0" smtClean="0"/>
              <a:t>提要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579438" lvl="1" indent="-179388">
              <a:buFont typeface="Wingdings" pitchFamily="2" charset="2"/>
              <a:buChar char="ü"/>
            </a:pPr>
            <a:r>
              <a:rPr lang="en-US" altLang="zh-TW" dirty="0" smtClean="0"/>
              <a:t>AE</a:t>
            </a:r>
          </a:p>
          <a:p>
            <a:pPr marL="579438" lvl="1" indent="-179388">
              <a:buFont typeface="Wingdings" pitchFamily="2" charset="2"/>
              <a:buChar char="ü"/>
            </a:pPr>
            <a:r>
              <a:rPr lang="en-US" altLang="zh-TW" dirty="0" smtClean="0"/>
              <a:t>RNN+AE</a:t>
            </a:r>
          </a:p>
          <a:p>
            <a:pPr marL="579438" lvl="1" indent="-179388">
              <a:buFont typeface="Wingdings" pitchFamily="2" charset="2"/>
              <a:buChar char="ü"/>
            </a:pPr>
            <a:r>
              <a:rPr lang="en-US" altLang="zh-TW" dirty="0" smtClean="0"/>
              <a:t>+self-</a:t>
            </a:r>
            <a:r>
              <a:rPr lang="en-US" altLang="zh-TW" dirty="0" err="1" smtClean="0"/>
              <a:t>Ateention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muti</a:t>
            </a:r>
            <a:r>
              <a:rPr lang="en-US" altLang="zh-TW" dirty="0" smtClean="0"/>
              <a:t>-self-attention?</a:t>
            </a:r>
          </a:p>
          <a:p>
            <a:pPr marL="579438" lvl="1" indent="-179388">
              <a:buFont typeface="Wingdings" pitchFamily="2" charset="2"/>
              <a:buChar char="ü"/>
            </a:pPr>
            <a:r>
              <a:rPr lang="en-US" altLang="zh-TW" dirty="0" smtClean="0"/>
              <a:t>- Transformer</a:t>
            </a:r>
            <a:endParaRPr lang="en-US" altLang="zh-TW" dirty="0" smtClean="0"/>
          </a:p>
          <a:p>
            <a:pPr marL="179388" indent="-179388">
              <a:buFont typeface="Arial" pitchFamily="34" charset="0"/>
              <a:buChar char="•"/>
            </a:pPr>
            <a:r>
              <a:rPr lang="en-US" altLang="zh-TW" dirty="0" smtClean="0"/>
              <a:t>Transformer </a:t>
            </a:r>
            <a:r>
              <a:rPr lang="zh-TW" altLang="en-US" dirty="0" smtClean="0"/>
              <a:t>架構</a:t>
            </a:r>
            <a:endParaRPr lang="en-US" altLang="zh-TW" dirty="0" smtClean="0"/>
          </a:p>
          <a:p>
            <a:pPr marL="179388" indent="-179388">
              <a:buFont typeface="Arial" pitchFamily="34" charset="0"/>
              <a:buChar char="•"/>
            </a:pPr>
            <a:r>
              <a:rPr lang="zh-TW" altLang="en-US" dirty="0" smtClean="0"/>
              <a:t>關鍵角色</a:t>
            </a:r>
            <a:r>
              <a:rPr lang="en-US" altLang="zh-TW" dirty="0" smtClean="0"/>
              <a:t>: Self-attention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en-US" altLang="zh-TW" dirty="0" smtClean="0"/>
              <a:t>Challenges of transformer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en-US" altLang="zh-TW" dirty="0" smtClean="0"/>
              <a:t>Informer</a:t>
            </a:r>
            <a:endParaRPr lang="zh-TW" altLang="en-US" dirty="0" smtClean="0"/>
          </a:p>
          <a:p>
            <a:pPr marL="179388" indent="-179388">
              <a:buFont typeface="Arial" pitchFamily="34" charset="0"/>
              <a:buChar char="•"/>
            </a:pPr>
            <a:endParaRPr lang="zh-TW" altLang="en-US" dirty="0" smtClean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dirty="0"/>
              <a:t>內容概要</a:t>
            </a:r>
            <a:endParaRPr lang="en-US" altLang="zh-TW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40" y="1943835"/>
            <a:ext cx="1706250" cy="1800000"/>
          </a:xfrm>
          <a:prstGeom prst="rect">
            <a:avLst/>
          </a:prstGeom>
          <a:noFill/>
          <a:ln w="19050">
            <a:solidFill>
              <a:srgbClr val="2772E1"/>
            </a:solidFill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99" y="3924055"/>
            <a:ext cx="1839301" cy="2160000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32801" y="2934145"/>
            <a:ext cx="2009129" cy="1800000"/>
          </a:xfrm>
          <a:prstGeom prst="rect">
            <a:avLst/>
          </a:prstGeom>
          <a:noFill/>
          <a:ln w="19050">
            <a:solidFill>
              <a:srgbClr val="007E39"/>
            </a:solidFill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662010" y="1358769"/>
            <a:ext cx="4275475" cy="315035"/>
          </a:xfrm>
          <a:prstGeom prst="rect">
            <a:avLst/>
          </a:prstGeom>
          <a:noFill/>
          <a:ln w="19050">
            <a:solidFill>
              <a:srgbClr val="277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62010" y="1718809"/>
            <a:ext cx="4275475" cy="360041"/>
          </a:xfrm>
          <a:prstGeom prst="rect">
            <a:avLst/>
          </a:prstGeom>
          <a:noFill/>
          <a:ln w="19050"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662010" y="2123855"/>
            <a:ext cx="4275475" cy="211523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肘形接點 12"/>
          <p:cNvCxnSpPr>
            <a:stCxn id="8" idx="1"/>
            <a:endCxn id="6" idx="3"/>
          </p:cNvCxnSpPr>
          <p:nvPr/>
        </p:nvCxnSpPr>
        <p:spPr>
          <a:xfrm rot="10800000" flipV="1">
            <a:off x="1781690" y="1516287"/>
            <a:ext cx="2880320" cy="1327548"/>
          </a:xfrm>
          <a:prstGeom prst="bentConnector3">
            <a:avLst>
              <a:gd name="adj1" fmla="val 50000"/>
            </a:avLst>
          </a:prstGeom>
          <a:ln w="19050">
            <a:solidFill>
              <a:srgbClr val="2772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9" idx="1"/>
            <a:endCxn id="55298" idx="3"/>
          </p:cNvCxnSpPr>
          <p:nvPr/>
        </p:nvCxnSpPr>
        <p:spPr>
          <a:xfrm rot="10800000" flipV="1">
            <a:off x="3941930" y="1898829"/>
            <a:ext cx="720080" cy="1935315"/>
          </a:xfrm>
          <a:prstGeom prst="bentConnector3">
            <a:avLst>
              <a:gd name="adj1" fmla="val 50000"/>
            </a:avLst>
          </a:prstGeom>
          <a:ln w="19050">
            <a:solidFill>
              <a:srgbClr val="007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1" idx="1"/>
            <a:endCxn id="7" idx="3"/>
          </p:cNvCxnSpPr>
          <p:nvPr/>
        </p:nvCxnSpPr>
        <p:spPr>
          <a:xfrm rot="10800000" flipV="1">
            <a:off x="1871700" y="3181473"/>
            <a:ext cx="2790310" cy="1822582"/>
          </a:xfrm>
          <a:prstGeom prst="bentConnector3">
            <a:avLst>
              <a:gd name="adj1" fmla="val 9036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6755" y="6071905"/>
            <a:ext cx="3450818" cy="59745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9" name="矩形 28"/>
          <p:cNvSpPr/>
          <p:nvPr/>
        </p:nvSpPr>
        <p:spPr>
          <a:xfrm>
            <a:off x="4662010" y="4689140"/>
            <a:ext cx="4275475" cy="810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30" name="肘形接點 29"/>
          <p:cNvCxnSpPr>
            <a:stCxn id="29" idx="1"/>
            <a:endCxn id="55299" idx="0"/>
          </p:cNvCxnSpPr>
          <p:nvPr/>
        </p:nvCxnSpPr>
        <p:spPr>
          <a:xfrm rot="10800000" flipV="1">
            <a:off x="4092164" y="5094185"/>
            <a:ext cx="569846" cy="977719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 </a:t>
            </a:r>
            <a:r>
              <a:rPr lang="en-US" altLang="zh-TW" dirty="0" smtClean="0"/>
              <a:t>Dot-Product Attention</a:t>
            </a:r>
            <a:endParaRPr lang="zh-TW" altLang="en-US" dirty="0"/>
          </a:p>
        </p:txBody>
      </p:sp>
      <p:pic>
        <p:nvPicPr>
          <p:cNvPr id="5" name="Picture 2" descr="https://img-blog.csdnimg.cn/20190809091036200.PNG?x-oss-process=image/watermark,type_ZmFuZ3poZW5naGVpdGk,shadow_10,text_aHR0cHM6Ly9ibG9nLmNzZG4ubmV0L2h1cGVuZ2NoZW5nMTk5Mw==,size_16,color_FFFFFF,t_7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43735"/>
            <a:ext cx="7920000" cy="561384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1" dirty="0" smtClean="0"/>
              <a:t>Attention_</a:t>
            </a:r>
            <a:r>
              <a:rPr lang="zh-TW" altLang="en-US" b="0" dirty="0" smtClean="0"/>
              <a:t>權重計算函數</a:t>
            </a:r>
            <a:br>
              <a:rPr lang="zh-TW" altLang="en-US" b="0" dirty="0" smtClean="0"/>
            </a:br>
            <a:r>
              <a:rPr lang="en-US" altLang="zh-TW" sz="1800" b="0" i="1" dirty="0" smtClean="0"/>
              <a:t> </a:t>
            </a:r>
            <a:br>
              <a:rPr lang="en-US" altLang="zh-TW" sz="1800" b="0" i="1" dirty="0" smtClean="0"/>
            </a:br>
            <a:r>
              <a:rPr lang="en-US" altLang="zh-TW" sz="1800" b="0" i="1" dirty="0" smtClean="0"/>
              <a:t>attention</a:t>
            </a:r>
            <a:r>
              <a:rPr lang="zh-TW" altLang="en-US" sz="1800" b="0" i="1" dirty="0" smtClean="0"/>
              <a:t>機制比較核心的地方就是如何對</a:t>
            </a:r>
            <a:r>
              <a:rPr lang="en-US" altLang="zh-TW" sz="1800" b="0" i="1" dirty="0" smtClean="0"/>
              <a:t>Query</a:t>
            </a:r>
            <a:r>
              <a:rPr lang="zh-TW" altLang="en-US" sz="1800" b="0" i="1" dirty="0" smtClean="0"/>
              <a:t>和</a:t>
            </a:r>
            <a:r>
              <a:rPr lang="en-US" altLang="zh-TW" sz="1800" b="0" i="1" dirty="0" smtClean="0"/>
              <a:t>key</a:t>
            </a:r>
            <a:r>
              <a:rPr lang="zh-TW" altLang="en-US" sz="1800" b="0" i="1" dirty="0" smtClean="0"/>
              <a:t>計算注意力權重。</a:t>
            </a:r>
            <a:endParaRPr lang="zh-TW" altLang="en-US" sz="1800" dirty="0"/>
          </a:p>
        </p:txBody>
      </p:sp>
      <p:sp>
        <p:nvSpPr>
          <p:cNvPr id="8" name="矩形 7"/>
          <p:cNvSpPr/>
          <p:nvPr/>
        </p:nvSpPr>
        <p:spPr>
          <a:xfrm>
            <a:off x="206515" y="5994285"/>
            <a:ext cx="2096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</a:rPr>
              <a:t>https://medium.com/%E7%A8%8B%E5%BC%8F%E5%B7%A5%E4%BD%9C%E7%B4%A1/autoencoder-%E4%BA%8C-rnn-lstm-seq2seq-attention-226bc239dfea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75" y="1403775"/>
            <a:ext cx="4320000" cy="175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75" y="3158970"/>
            <a:ext cx="4320000" cy="14254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1980" y="1403775"/>
            <a:ext cx="4320000" cy="1698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86835" y="4464115"/>
            <a:ext cx="6022771" cy="2348881"/>
          </a:xfrm>
          <a:prstGeom prst="rect">
            <a:avLst/>
          </a:prstGeom>
          <a:noFill/>
          <a:ln w="28575">
            <a:solidFill>
              <a:srgbClr val="2772E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Multi-Head Attention</a:t>
            </a:r>
            <a:endParaRPr lang="zh-TW" altLang="en-US" b="0" dirty="0"/>
          </a:p>
        </p:txBody>
      </p:sp>
      <p:pic>
        <p:nvPicPr>
          <p:cNvPr id="7170" name="Picture 2" descr="https://miro.medium.com/max/689/1*lHQWdLLgyyToF0Vqx6aAh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067" y="908720"/>
            <a:ext cx="5074107" cy="2835315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8534" y="3699030"/>
            <a:ext cx="5008741" cy="317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2591780" y="953724"/>
            <a:ext cx="1800199" cy="220524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871700" y="4149080"/>
            <a:ext cx="5085565" cy="40504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041831" y="5769260"/>
            <a:ext cx="3060340" cy="49505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247075" y="1673805"/>
            <a:ext cx="33541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補充 </a:t>
            </a:r>
            <a:r>
              <a:rPr lang="en-US" altLang="zh-TW" sz="1200" dirty="0" smtClean="0"/>
              <a:t>self-attention </a:t>
            </a:r>
            <a:r>
              <a:rPr lang="zh-TW" altLang="en-US" sz="1200" dirty="0" smtClean="0"/>
              <a:t>影片教學連結</a:t>
            </a:r>
            <a:r>
              <a:rPr lang="en-US" altLang="zh-TW" sz="1200" dirty="0" smtClean="0"/>
              <a:t>:</a:t>
            </a:r>
          </a:p>
          <a:p>
            <a:r>
              <a:rPr lang="en-US" altLang="zh-TW" sz="1200" dirty="0" smtClean="0"/>
              <a:t>(</a:t>
            </a:r>
            <a:r>
              <a:rPr lang="zh-TW" altLang="en-US" sz="1200" dirty="0" smtClean="0"/>
              <a:t>上</a:t>
            </a:r>
            <a:r>
              <a:rPr lang="en-US" altLang="zh-TW" sz="1200" dirty="0" smtClean="0"/>
              <a:t>) </a:t>
            </a:r>
          </a:p>
          <a:p>
            <a:r>
              <a:rPr lang="en-US" altLang="zh-TW" sz="1200" dirty="0" smtClean="0"/>
              <a:t>https://www.youtube.com/watch?v=hYdO9CscNes</a:t>
            </a:r>
          </a:p>
          <a:p>
            <a:r>
              <a:rPr lang="en-US" altLang="zh-TW" sz="1200" dirty="0" smtClean="0"/>
              <a:t>(</a:t>
            </a:r>
            <a:r>
              <a:rPr lang="zh-TW" altLang="en-US" sz="1200" dirty="0" smtClean="0"/>
              <a:t>下</a:t>
            </a:r>
            <a:r>
              <a:rPr lang="en-US" altLang="zh-TW" sz="1200" dirty="0" smtClean="0"/>
              <a:t>)</a:t>
            </a:r>
          </a:p>
          <a:p>
            <a:r>
              <a:rPr lang="en-US" altLang="zh-TW" sz="1200" dirty="0" smtClean="0"/>
              <a:t>https://www.youtube.com/watch?v=gmsMY5kc-zw</a:t>
            </a:r>
            <a:endParaRPr lang="zh-TW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4572000" y="5298014"/>
            <a:ext cx="2044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 smtClean="0"/>
              <a:t> q and k are </a:t>
            </a:r>
            <a:r>
              <a:rPr lang="en-US" altLang="zh-TW" sz="1000" dirty="0" err="1" smtClean="0"/>
              <a:t>dk</a:t>
            </a:r>
            <a:r>
              <a:rPr lang="en-US" altLang="zh-TW" sz="1000" dirty="0" smtClean="0"/>
              <a:t>-dimensional vectors</a:t>
            </a:r>
            <a:endParaRPr lang="zh-TW" altLang="en-US" sz="1000" dirty="0"/>
          </a:p>
        </p:txBody>
      </p:sp>
      <p:sp>
        <p:nvSpPr>
          <p:cNvPr id="21" name="矩形 20"/>
          <p:cNvSpPr/>
          <p:nvPr/>
        </p:nvSpPr>
        <p:spPr>
          <a:xfrm>
            <a:off x="2006715" y="3654025"/>
            <a:ext cx="4185465" cy="405045"/>
          </a:xfrm>
          <a:prstGeom prst="rect">
            <a:avLst/>
          </a:prstGeom>
          <a:noFill/>
          <a:ln>
            <a:solidFill>
              <a:srgbClr val="2772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337085" y="998730"/>
            <a:ext cx="765085" cy="49505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Q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92180" y="998730"/>
            <a:ext cx="765085" cy="49505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K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47275" y="998730"/>
            <a:ext cx="765085" cy="49505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V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27" name="直線接點 26"/>
          <p:cNvCxnSpPr/>
          <p:nvPr/>
        </p:nvCxnSpPr>
        <p:spPr>
          <a:xfrm>
            <a:off x="2096725" y="3969060"/>
            <a:ext cx="495055" cy="0"/>
          </a:xfrm>
          <a:prstGeom prst="line">
            <a:avLst/>
          </a:prstGeom>
          <a:ln w="28575">
            <a:solidFill>
              <a:srgbClr val="2772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self-attention , Q, K, alpha, alpha’</a:t>
            </a:r>
            <a:endParaRPr lang="zh-TW" altLang="en-US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590" y="1313765"/>
            <a:ext cx="7024052" cy="522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self-attention ,  V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4211960" y="3474005"/>
            <a:ext cx="4968000" cy="3272194"/>
            <a:chOff x="5202070" y="2483895"/>
            <a:chExt cx="4968000" cy="3272194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02070" y="2483895"/>
              <a:ext cx="4968000" cy="3272194"/>
            </a:xfrm>
            <a:prstGeom prst="rect">
              <a:avLst/>
            </a:prstGeom>
            <a:noFill/>
            <a:ln w="9525">
              <a:solidFill>
                <a:srgbClr val="2772E1"/>
              </a:solidFill>
              <a:miter lim="800000"/>
              <a:headEnd/>
              <a:tailEnd/>
            </a:ln>
          </p:spPr>
        </p:pic>
        <p:sp>
          <p:nvSpPr>
            <p:cNvPr id="7" name="矩形 6"/>
            <p:cNvSpPr/>
            <p:nvPr/>
          </p:nvSpPr>
          <p:spPr>
            <a:xfrm>
              <a:off x="5247075" y="2483895"/>
              <a:ext cx="153017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95" y="953725"/>
            <a:ext cx="4968000" cy="3413421"/>
          </a:xfrm>
          <a:prstGeom prst="rect">
            <a:avLst/>
          </a:prstGeom>
          <a:noFill/>
          <a:ln w="9525">
            <a:solidFill>
              <a:srgbClr val="007E39"/>
            </a:solidFill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5337084" y="998730"/>
            <a:ext cx="3645405" cy="10351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Hint:</a:t>
            </a:r>
          </a:p>
          <a:p>
            <a:r>
              <a:rPr lang="zh-TW" altLang="en-US" sz="1800" b="1" dirty="0" smtClean="0">
                <a:solidFill>
                  <a:schemeClr val="tx1"/>
                </a:solidFill>
                <a:latin typeface="微軟正黑體" pitchFamily="34" charset="-120"/>
              </a:rPr>
              <a:t>如果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a1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itchFamily="34" charset="-120"/>
              </a:rPr>
              <a:t>和 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a2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itchFamily="34" charset="-120"/>
              </a:rPr>
              <a:t>關聯性很大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,output b1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itchFamily="34" charset="-120"/>
              </a:rPr>
              <a:t> 的時候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, v2 </a:t>
            </a:r>
            <a:r>
              <a:rPr lang="zh-TW" altLang="en-US" sz="1800" b="1" dirty="0" smtClean="0">
                <a:solidFill>
                  <a:schemeClr val="tx1"/>
                </a:solidFill>
                <a:latin typeface="微軟正黑體" pitchFamily="34" charset="-120"/>
              </a:rPr>
              <a:t>就會被關注</a:t>
            </a:r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 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Challenges of transformer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15765"/>
          <a:stretch>
            <a:fillRect/>
          </a:stretch>
        </p:blipFill>
        <p:spPr bwMode="auto">
          <a:xfrm>
            <a:off x="112354" y="908720"/>
            <a:ext cx="5404751" cy="351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16504" y="4808473"/>
            <a:ext cx="8055895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/>
            <a:r>
              <a:rPr lang="en-US" altLang="zh-TW" dirty="0" smtClean="0">
                <a:latin typeface="微軟正黑體" pitchFamily="34" charset="-120"/>
              </a:rPr>
              <a:t>Transformer</a:t>
            </a:r>
            <a:r>
              <a:rPr lang="zh-TW" altLang="en-US" dirty="0" smtClean="0">
                <a:latin typeface="微軟正黑體" pitchFamily="34" charset="-120"/>
              </a:rPr>
              <a:t>模型主要存在</a:t>
            </a:r>
            <a:r>
              <a:rPr lang="zh-TW" altLang="en-US" b="1" dirty="0" smtClean="0">
                <a:latin typeface="微軟正黑體" pitchFamily="34" charset="-120"/>
              </a:rPr>
              <a:t>下面三個問題</a:t>
            </a:r>
            <a:r>
              <a:rPr lang="zh-TW" altLang="en-US" dirty="0" smtClean="0">
                <a:latin typeface="微軟正黑體" pitchFamily="34" charset="-120"/>
              </a:rPr>
              <a:t>：</a:t>
            </a:r>
          </a:p>
          <a:p>
            <a:pPr marL="342900" indent="-342900"/>
            <a:endParaRPr lang="en-US" altLang="zh-TW" dirty="0" smtClean="0">
              <a:latin typeface="微軟正黑體" pitchFamily="34" charset="-120"/>
            </a:endParaRPr>
          </a:p>
          <a:p>
            <a:pPr marL="342900" indent="-342900">
              <a:buAutoNum type="arabicPeriod"/>
            </a:pP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self-</a:t>
            </a:r>
            <a:r>
              <a:rPr lang="en-US" altLang="zh-TW" dirty="0" err="1" smtClean="0">
                <a:solidFill>
                  <a:srgbClr val="C00000"/>
                </a:solidFill>
                <a:latin typeface="微軟正黑體" pitchFamily="34" charset="-120"/>
              </a:rPr>
              <a:t>attntion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機制的二次計算複雜度。</a:t>
            </a:r>
            <a:r>
              <a:rPr lang="en-US" altLang="zh-TW" dirty="0" smtClean="0">
                <a:latin typeface="微軟正黑體" pitchFamily="34" charset="-120"/>
              </a:rPr>
              <a:t>self-attention</a:t>
            </a:r>
            <a:r>
              <a:rPr lang="zh-TW" altLang="en-US" dirty="0" smtClean="0">
                <a:latin typeface="微軟正黑體" pitchFamily="34" charset="-120"/>
              </a:rPr>
              <a:t>機制的點積操作使每層的時間複雜度和內存使用量很大   。</a:t>
            </a:r>
            <a:endParaRPr lang="en-US" altLang="zh-TW" dirty="0" smtClean="0">
              <a:latin typeface="微軟正黑體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對長輸入進行堆疊時的內存瓶頸。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J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個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encoder-decoder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層的堆棧</a:t>
            </a:r>
            <a:r>
              <a:rPr lang="zh-TW" altLang="en-US" dirty="0" smtClean="0">
                <a:latin typeface="微軟正黑體" pitchFamily="34" charset="-120"/>
              </a:rPr>
              <a:t>使總內存使用量很大  ，這限制了模型在接收長序列輸入時的可伸縮性。</a:t>
            </a:r>
            <a:endParaRPr lang="en-US" altLang="zh-TW" dirty="0" smtClean="0">
              <a:latin typeface="微軟正黑體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微軟正黑體" pitchFamily="34" charset="-120"/>
              </a:rPr>
              <a:t>預測長期產出的速度驟降。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Transformer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的動態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decoding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會導致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step-by-step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的推理非常慢</a:t>
            </a:r>
            <a:r>
              <a:rPr lang="zh-TW" altLang="en-US" dirty="0" smtClean="0">
                <a:latin typeface="微軟正黑體" pitchFamily="34" charset="-120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5572129" y="6444335"/>
            <a:ext cx="2645276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https://blog.csdn.net/FrankieHello/article/details/113830278</a:t>
            </a:r>
            <a:endParaRPr lang="zh-TW" altLang="en-US" sz="800" dirty="0"/>
          </a:p>
        </p:txBody>
      </p: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2181" y="2033845"/>
            <a:ext cx="1360026" cy="1035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矩形 26"/>
          <p:cNvSpPr/>
          <p:nvPr/>
        </p:nvSpPr>
        <p:spPr>
          <a:xfrm>
            <a:off x="5832140" y="143635"/>
            <a:ext cx="405045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1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4" cstate="print"/>
          <a:srcRect l="8334" t="22659" r="53328" b="1811"/>
          <a:stretch>
            <a:fillRect/>
          </a:stretch>
        </p:blipFill>
        <p:spPr bwMode="auto">
          <a:xfrm>
            <a:off x="5742130" y="638691"/>
            <a:ext cx="828091" cy="126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群組 28"/>
          <p:cNvGrpSpPr/>
          <p:nvPr/>
        </p:nvGrpSpPr>
        <p:grpSpPr>
          <a:xfrm>
            <a:off x="6642230" y="683695"/>
            <a:ext cx="2340260" cy="1125125"/>
            <a:chOff x="5202070" y="2483895"/>
            <a:chExt cx="4968000" cy="3272194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02070" y="2483895"/>
              <a:ext cx="4968000" cy="3272194"/>
            </a:xfrm>
            <a:prstGeom prst="rect">
              <a:avLst/>
            </a:prstGeom>
            <a:noFill/>
            <a:ln w="9525">
              <a:solidFill>
                <a:srgbClr val="2772E1"/>
              </a:solidFill>
              <a:miter lim="800000"/>
              <a:headEnd/>
              <a:tailEnd/>
            </a:ln>
          </p:spPr>
        </p:pic>
        <p:sp>
          <p:nvSpPr>
            <p:cNvPr id="31" name="矩形 30"/>
            <p:cNvSpPr/>
            <p:nvPr/>
          </p:nvSpPr>
          <p:spPr>
            <a:xfrm>
              <a:off x="5247075" y="2483895"/>
              <a:ext cx="1530170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5742130" y="2078850"/>
            <a:ext cx="405045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2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7185" y="3203975"/>
            <a:ext cx="1382677" cy="2016000"/>
          </a:xfrm>
          <a:prstGeom prst="rect">
            <a:avLst/>
          </a:prstGeom>
          <a:noFill/>
        </p:spPr>
      </p:pic>
      <p:sp>
        <p:nvSpPr>
          <p:cNvPr id="51" name="矩形 50"/>
          <p:cNvSpPr/>
          <p:nvPr/>
        </p:nvSpPr>
        <p:spPr>
          <a:xfrm>
            <a:off x="5787135" y="3158970"/>
            <a:ext cx="405045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3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45606" y="5615661"/>
            <a:ext cx="3536884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/>
            <a:r>
              <a:rPr lang="zh-TW" altLang="en-US" dirty="0" smtClean="0">
                <a:latin typeface="微軟正黑體" pitchFamily="34" charset="-120"/>
              </a:rPr>
              <a:t>預測長期產出的速度驟降。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Transformer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的動態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decoding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會導致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step-by-step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的推理非常慢</a:t>
            </a:r>
            <a:r>
              <a:rPr lang="zh-TW" altLang="en-US" dirty="0" smtClean="0">
                <a:latin typeface="微軟正黑體" pitchFamily="34" charset="-120"/>
              </a:rPr>
              <a:t>。</a:t>
            </a:r>
          </a:p>
        </p:txBody>
      </p: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4644135"/>
            <a:ext cx="2908773" cy="2213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矩形 26"/>
          <p:cNvSpPr/>
          <p:nvPr/>
        </p:nvSpPr>
        <p:spPr>
          <a:xfrm>
            <a:off x="341530" y="98630"/>
            <a:ext cx="270030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1. complexity/layer 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3" cstate="print"/>
          <a:srcRect l="8334" t="22659" r="53328" b="1811"/>
          <a:stretch>
            <a:fillRect/>
          </a:stretch>
        </p:blipFill>
        <p:spPr bwMode="auto">
          <a:xfrm>
            <a:off x="26495" y="593686"/>
            <a:ext cx="1755195" cy="267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群組 16"/>
          <p:cNvGrpSpPr/>
          <p:nvPr/>
        </p:nvGrpSpPr>
        <p:grpSpPr>
          <a:xfrm>
            <a:off x="1871700" y="1043735"/>
            <a:ext cx="3735415" cy="1980220"/>
            <a:chOff x="2096725" y="998730"/>
            <a:chExt cx="3735415" cy="1980220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t="2222"/>
            <a:stretch>
              <a:fillRect/>
            </a:stretch>
          </p:blipFill>
          <p:spPr bwMode="auto">
            <a:xfrm>
              <a:off x="2096725" y="998730"/>
              <a:ext cx="3735415" cy="1980220"/>
            </a:xfrm>
            <a:prstGeom prst="rect">
              <a:avLst/>
            </a:prstGeom>
            <a:noFill/>
            <a:ln w="9525">
              <a:solidFill>
                <a:srgbClr val="2772E1"/>
              </a:solidFill>
              <a:miter lim="800000"/>
              <a:headEnd/>
              <a:tailEnd/>
            </a:ln>
          </p:spPr>
        </p:pic>
        <p:sp>
          <p:nvSpPr>
            <p:cNvPr id="31" name="矩形 30"/>
            <p:cNvSpPr/>
            <p:nvPr/>
          </p:nvSpPr>
          <p:spPr>
            <a:xfrm>
              <a:off x="2130564" y="1011600"/>
              <a:ext cx="1150527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75676" y="1970256"/>
            <a:ext cx="2475275" cy="3609053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251521" y="3410416"/>
            <a:ext cx="270030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2. Long input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20681" y="1430196"/>
            <a:ext cx="270030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3. Long output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66655" y="413665"/>
            <a:ext cx="486054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/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self-</a:t>
            </a:r>
            <a:r>
              <a:rPr lang="en-US" altLang="zh-TW" dirty="0" err="1" smtClean="0">
                <a:solidFill>
                  <a:srgbClr val="C00000"/>
                </a:solidFill>
                <a:latin typeface="微軟正黑體" pitchFamily="34" charset="-120"/>
              </a:rPr>
              <a:t>attntion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機制的二次計算複雜度。</a:t>
            </a:r>
            <a:r>
              <a:rPr lang="en-US" altLang="zh-TW" dirty="0" smtClean="0">
                <a:latin typeface="微軟正黑體" pitchFamily="34" charset="-120"/>
              </a:rPr>
              <a:t>self-attention</a:t>
            </a:r>
            <a:r>
              <a:rPr lang="zh-TW" altLang="en-US" dirty="0" smtClean="0">
                <a:latin typeface="微軟正黑體" pitchFamily="34" charset="-120"/>
              </a:rPr>
              <a:t>機制的點積操作使每層的時間複雜度和內存使用量很大  。</a:t>
            </a:r>
            <a:endParaRPr lang="en-US" altLang="zh-TW" dirty="0" smtClean="0">
              <a:latin typeface="微軟正黑體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3815461"/>
            <a:ext cx="4123074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/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對長輸入進行堆疊時的內存瓶頸。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J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個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encoder-decoder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層的堆棧</a:t>
            </a:r>
            <a:r>
              <a:rPr lang="zh-TW" altLang="en-US" dirty="0" smtClean="0">
                <a:latin typeface="微軟正黑體" pitchFamily="34" charset="-120"/>
              </a:rPr>
              <a:t>使總內存使用量很大   ，這限制了模型在接收長序列輸入時的可伸縮性。</a:t>
            </a:r>
            <a:endParaRPr lang="en-US" altLang="zh-TW" dirty="0" smtClean="0">
              <a:latin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Informer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014891" y="6642556"/>
            <a:ext cx="21291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https://www.bilibili.com/s/video/BV1rb4y1Q7SJ</a:t>
            </a:r>
            <a:endParaRPr lang="zh-TW" altLang="en-US" sz="800" dirty="0"/>
          </a:p>
        </p:txBody>
      </p:sp>
      <p:pic>
        <p:nvPicPr>
          <p:cNvPr id="2052" name="Picture 4" descr="https://imgconvert.csdnimg.cn/aHR0cHM6Ly9tbWJpei5xcGljLmNuL3N6X21tYml6X3BuZy9Ga2hVQWp1dWtnYVh1dHJaZWtJZUxicmt4WVEzUm1rSzlFc1pZVGh4ZjNPcFlkZ2huWFloOXVHMFhCNzhlbWhXc0wzMnBhejR1Z3VFOVJTUWljN1VvZHcvNjQw?x-oss-process=image/format,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1448780"/>
            <a:ext cx="4632005" cy="3420379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 t="13426" r="12501" b="78724"/>
          <a:stretch>
            <a:fillRect/>
          </a:stretch>
        </p:blipFill>
        <p:spPr bwMode="auto">
          <a:xfrm>
            <a:off x="373105" y="953725"/>
            <a:ext cx="8924420" cy="38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 l="48499" t="32212" r="12501"/>
          <a:stretch>
            <a:fillRect/>
          </a:stretch>
        </p:blipFill>
        <p:spPr bwMode="auto">
          <a:xfrm>
            <a:off x="5022050" y="1493785"/>
            <a:ext cx="3977825" cy="334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 l="6685" t="45894" r="11645" b="28744"/>
          <a:stretch>
            <a:fillRect/>
          </a:stretch>
        </p:blipFill>
        <p:spPr bwMode="auto">
          <a:xfrm>
            <a:off x="0" y="4869160"/>
            <a:ext cx="7470830" cy="94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5354470" y="1988840"/>
            <a:ext cx="855095" cy="495055"/>
          </a:xfrm>
          <a:prstGeom prst="rect">
            <a:avLst/>
          </a:prstGeom>
          <a:noFill/>
          <a:ln>
            <a:solidFill>
              <a:srgbClr val="005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354470" y="2573906"/>
            <a:ext cx="855095" cy="270030"/>
          </a:xfrm>
          <a:prstGeom prst="rect">
            <a:avLst/>
          </a:prstGeom>
          <a:noFill/>
          <a:ln>
            <a:solidFill>
              <a:srgbClr val="005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354470" y="2888939"/>
            <a:ext cx="900100" cy="103511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5814265"/>
            <a:ext cx="9147600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/>
              <a:t>1. </a:t>
            </a:r>
            <a:r>
              <a:rPr lang="en-US" altLang="zh-TW" dirty="0" err="1" smtClean="0"/>
              <a:t>ProbSparse</a:t>
            </a:r>
            <a:r>
              <a:rPr lang="en-US" altLang="zh-TW" dirty="0" smtClean="0"/>
              <a:t> self-attention</a:t>
            </a:r>
            <a:r>
              <a:rPr lang="zh-TW" altLang="en-US" dirty="0" smtClean="0"/>
              <a:t>，筆者稱其為概率稀疏自註意力，通過“篩選”</a:t>
            </a:r>
            <a:r>
              <a:rPr lang="en-US" altLang="zh-TW" dirty="0" smtClean="0"/>
              <a:t>Query </a:t>
            </a:r>
            <a:r>
              <a:rPr lang="zh-TW" altLang="en-US" dirty="0" smtClean="0"/>
              <a:t>中的重要部分，減少相似度計算；</a:t>
            </a:r>
          </a:p>
          <a:p>
            <a:r>
              <a:rPr lang="en-US" altLang="zh-TW" dirty="0" smtClean="0"/>
              <a:t>2. Self-attention distilling</a:t>
            </a:r>
            <a:r>
              <a:rPr lang="zh-TW" altLang="en-US" dirty="0" smtClean="0"/>
              <a:t>，筆者稱其為自註意力蒸餾，通過卷積和最大池化減少維度和網絡參數量；</a:t>
            </a:r>
          </a:p>
          <a:p>
            <a:r>
              <a:rPr lang="en-US" altLang="zh-TW" dirty="0" smtClean="0"/>
              <a:t>3. Generative style decoder</a:t>
            </a:r>
            <a:r>
              <a:rPr lang="zh-TW" altLang="en-US" dirty="0" smtClean="0"/>
              <a:t>，筆者稱為生成式解碼器，一次前向計算輸出所有預測結果。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76181" y="6399330"/>
            <a:ext cx="18678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https://toutiao.io/posts/osbop7k/preview</a:t>
            </a:r>
            <a:endParaRPr lang="zh-TW" altLang="en-US" sz="800" dirty="0"/>
          </a:p>
        </p:txBody>
      </p:sp>
      <p:sp>
        <p:nvSpPr>
          <p:cNvPr id="26" name="矩形 25"/>
          <p:cNvSpPr/>
          <p:nvPr/>
        </p:nvSpPr>
        <p:spPr>
          <a:xfrm>
            <a:off x="1" y="818711"/>
            <a:ext cx="476544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1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87035" y="1403775"/>
            <a:ext cx="476544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2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0" y="4599130"/>
            <a:ext cx="476544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3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Informer_ </a:t>
            </a:r>
            <a:r>
              <a:rPr lang="en-US" altLang="zh-TW" dirty="0" err="1" smtClean="0"/>
              <a:t>ProbSparse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014891" y="6642556"/>
            <a:ext cx="21291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https://www.bilibili.com/s/video/BV1rb4y1Q7SJ</a:t>
            </a:r>
            <a:endParaRPr lang="zh-TW" altLang="en-US" sz="800" dirty="0"/>
          </a:p>
        </p:txBody>
      </p:sp>
      <p:sp>
        <p:nvSpPr>
          <p:cNvPr id="21" name="矩形 20"/>
          <p:cNvSpPr/>
          <p:nvPr/>
        </p:nvSpPr>
        <p:spPr>
          <a:xfrm>
            <a:off x="6030670" y="6453916"/>
            <a:ext cx="3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800" dirty="0" smtClean="0">
                <a:latin typeface="微軟正黑體" pitchFamily="34" charset="-120"/>
              </a:rPr>
              <a:t>https://blog.csdn.net/FrankieHello/article/details/113830278</a:t>
            </a:r>
            <a:endParaRPr lang="zh-TW" altLang="en-US" sz="800" dirty="0">
              <a:latin typeface="微軟正黑體" pitchFamily="34" charset="-12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8730"/>
            <a:ext cx="5400000" cy="2536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530" y="4104075"/>
            <a:ext cx="5400000" cy="2523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5157066" y="998730"/>
            <a:ext cx="3986934" cy="10351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Hint:</a:t>
            </a:r>
          </a:p>
          <a:p>
            <a:r>
              <a:rPr lang="zh-TW" altLang="en-US" sz="1800" dirty="0" smtClean="0">
                <a:solidFill>
                  <a:schemeClr val="tx1"/>
                </a:solidFill>
              </a:rPr>
              <a:t>關注 </a:t>
            </a:r>
            <a:r>
              <a:rPr lang="en-US" altLang="zh-TW" sz="1800" dirty="0" smtClean="0">
                <a:solidFill>
                  <a:schemeClr val="tx1"/>
                </a:solidFill>
                <a:sym typeface="Wingdings" pitchFamily="2" charset="2"/>
              </a:rPr>
              <a:t></a:t>
            </a:r>
            <a:r>
              <a:rPr lang="zh-TW" altLang="en-US" sz="1800" dirty="0" smtClean="0">
                <a:solidFill>
                  <a:schemeClr val="tx1"/>
                </a:solidFill>
              </a:rPr>
              <a:t>更關注</a:t>
            </a:r>
            <a:endParaRPr lang="en-US" altLang="zh-TW" sz="1800" dirty="0" smtClean="0">
              <a:solidFill>
                <a:schemeClr val="tx1"/>
              </a:solidFill>
            </a:endParaRPr>
          </a:p>
          <a:p>
            <a:r>
              <a:rPr lang="zh-TW" altLang="en-US" sz="1800" dirty="0" smtClean="0">
                <a:solidFill>
                  <a:schemeClr val="tx1"/>
                </a:solidFill>
              </a:rPr>
              <a:t>只關注</a:t>
            </a:r>
            <a:r>
              <a:rPr lang="en-US" altLang="zh-TW" sz="1800" dirty="0" smtClean="0">
                <a:solidFill>
                  <a:schemeClr val="tx1"/>
                </a:solidFill>
              </a:rPr>
              <a:t>Attention </a:t>
            </a:r>
            <a:r>
              <a:rPr lang="zh-TW" altLang="en-US" sz="1800" dirty="0" smtClean="0">
                <a:solidFill>
                  <a:schemeClr val="tx1"/>
                </a:solidFill>
              </a:rPr>
              <a:t>中真正需要被關注的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Informer_ distilling 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014891" y="6642556"/>
            <a:ext cx="21291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https://www.bilibili.com/s/video/BV1rb4y1Q7SJ</a:t>
            </a:r>
            <a:endParaRPr lang="zh-TW" altLang="en-US" sz="800" dirty="0"/>
          </a:p>
        </p:txBody>
      </p:sp>
      <p:sp>
        <p:nvSpPr>
          <p:cNvPr id="21" name="矩形 20"/>
          <p:cNvSpPr/>
          <p:nvPr/>
        </p:nvSpPr>
        <p:spPr>
          <a:xfrm>
            <a:off x="6030670" y="6453916"/>
            <a:ext cx="3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800" dirty="0" smtClean="0">
                <a:latin typeface="微軟正黑體" pitchFamily="34" charset="-120"/>
              </a:rPr>
              <a:t>https://blog.csdn.net/FrankieHello/article/details/113830278</a:t>
            </a:r>
            <a:endParaRPr lang="zh-TW" altLang="en-US" sz="800" dirty="0">
              <a:latin typeface="微軟正黑體" pitchFamily="34" charset="-12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r="49494" b="79363"/>
          <a:stretch>
            <a:fillRect/>
          </a:stretch>
        </p:blipFill>
        <p:spPr bwMode="auto">
          <a:xfrm>
            <a:off x="116505" y="998730"/>
            <a:ext cx="4545505" cy="76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 descr="https://mmbiz.qpic.cn/mmbiz_png/Psho9dm7oDHYwC8lPXdibbNYncGNNhxZbPIVnQY9HRZElDImc6AEPhTmdb18HWzjnBCANsrjW60njddzHzniatLQ/640?wx_fmt=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536" y="2078850"/>
            <a:ext cx="4111574" cy="2025225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20168" r="49494" b="70865"/>
          <a:stretch>
            <a:fillRect/>
          </a:stretch>
        </p:blipFill>
        <p:spPr bwMode="auto">
          <a:xfrm>
            <a:off x="161510" y="1718810"/>
            <a:ext cx="4545505" cy="332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5022050" y="818710"/>
            <a:ext cx="3986934" cy="10351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Hint:</a:t>
            </a:r>
          </a:p>
          <a:p>
            <a:r>
              <a:rPr lang="zh-TW" altLang="en-US" sz="1800" dirty="0" smtClean="0"/>
              <a:t>減少網絡參數，並且隨著堆疊層數增加，不斷”蒸餾“突出特徵</a:t>
            </a:r>
            <a:endParaRPr lang="en-US" altLang="zh-TW" sz="1800" b="1" dirty="0" smtClean="0">
              <a:solidFill>
                <a:schemeClr val="tx1"/>
              </a:solidFill>
              <a:latin typeface="微軟正黑體" pitchFamily="34" charset="-120"/>
            </a:endParaRPr>
          </a:p>
          <a:p>
            <a:endParaRPr lang="en-US" altLang="zh-TW" sz="1800" b="1" dirty="0" smtClean="0">
              <a:solidFill>
                <a:schemeClr val="tx1"/>
              </a:solidFill>
              <a:latin typeface="微軟正黑體" pitchFamily="34" charset="-120"/>
            </a:endParaRPr>
          </a:p>
        </p:txBody>
      </p:sp>
      <p:pic>
        <p:nvPicPr>
          <p:cNvPr id="12" name="Picture 1" descr="https://imgconvert.csdnimg.cn/aHR0cHM6Ly91cGxvYWQtaW1hZ2VzLmppYW5zaHUuaW8vdXBsb2FkX2ltYWdlcy81NTI5OTk3LWVmOWI4NmIwNWNiNWQzOGUucG5n?x-oss-process=image/format,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59070"/>
            <a:ext cx="3491880" cy="1439591"/>
          </a:xfrm>
          <a:prstGeom prst="rect">
            <a:avLst/>
          </a:prstGeom>
          <a:noFill/>
        </p:spPr>
      </p:pic>
      <p:pic>
        <p:nvPicPr>
          <p:cNvPr id="13" name="圖片 12" descr="https://imgconvert.csdnimg.cn/aHR0cHM6Ly91cGxvYWQtaW1hZ2VzLmppYW5zaHUuaW8vdXBsb2FkX2ltYWdlcy81NTI5OTk3LTdlNjAxOTMzOTBmMGY3NzUucG5n?x-oss-process=image/format,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462845"/>
            <a:ext cx="5220580" cy="139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</a:t>
            </a:r>
            <a:endParaRPr lang="en-US" altLang="zh-TW" dirty="0" smtClean="0"/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22"/>
          </p:nvPr>
        </p:nvSpPr>
        <p:spPr>
          <a:xfrm>
            <a:off x="107504" y="833712"/>
            <a:ext cx="8334926" cy="4530503"/>
          </a:xfrm>
        </p:spPr>
        <p:txBody>
          <a:bodyPr/>
          <a:lstStyle/>
          <a:p>
            <a:r>
              <a:rPr lang="zh-TW" altLang="en-US" dirty="0" smtClean="0"/>
              <a:t>主要應用</a:t>
            </a:r>
            <a:r>
              <a:rPr lang="en-US" altLang="zh-TW" dirty="0" smtClean="0"/>
              <a:t>: NLP</a:t>
            </a:r>
            <a:r>
              <a:rPr lang="zh-TW" altLang="en-US" dirty="0" smtClean="0"/>
              <a:t> 和影像辨識 </a:t>
            </a:r>
            <a:r>
              <a:rPr lang="en-US" altLang="zh-TW" dirty="0" smtClean="0"/>
              <a:t>,</a:t>
            </a:r>
            <a:r>
              <a:rPr lang="zh-TW" altLang="en-US" dirty="0" smtClean="0"/>
              <a:t>但工廠時序性問題也能嘗試</a:t>
            </a:r>
            <a:endParaRPr lang="en-US" altLang="zh-TW" dirty="0" smtClean="0"/>
          </a:p>
        </p:txBody>
      </p:sp>
      <p:pic>
        <p:nvPicPr>
          <p:cNvPr id="56325" name="圖片 5" descr="image0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2453630"/>
            <a:ext cx="79343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176381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sz="1200" b="0" i="0" u="sng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工廠的情境</a:t>
            </a:r>
            <a:r>
              <a:rPr kumimoji="1" lang="zh-TW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大概會是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:</a:t>
            </a:r>
            <a:endParaRPr kumimoji="1" lang="en-US" altLang="zh-TW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我們有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2~3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個月的時序性資料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en-US" altLang="zh-TW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dataframe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資料形式類似下面的數據參考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endParaRPr kumimoji="1" lang="en-US" altLang="zh-TW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想要根據過去的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XY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資料做出未來的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Y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預測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類似下面的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Paper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參考。</a:t>
            </a: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545" y="4419110"/>
            <a:ext cx="42862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Informer_ Generative style decoder 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014891" y="6642556"/>
            <a:ext cx="21291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/>
              <a:t>https://www.bilibili.com/s/video/BV1rb4y1Q7SJ</a:t>
            </a:r>
            <a:endParaRPr lang="zh-TW" altLang="en-US" sz="800" dirty="0"/>
          </a:p>
        </p:txBody>
      </p:sp>
      <p:sp>
        <p:nvSpPr>
          <p:cNvPr id="21" name="矩形 20"/>
          <p:cNvSpPr/>
          <p:nvPr/>
        </p:nvSpPr>
        <p:spPr>
          <a:xfrm>
            <a:off x="6030670" y="6453916"/>
            <a:ext cx="3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800" dirty="0" smtClean="0">
                <a:latin typeface="微軟正黑體" pitchFamily="34" charset="-120"/>
              </a:rPr>
              <a:t>https://blog.csdn.net/FrankieHello/article/details/113830278</a:t>
            </a:r>
            <a:endParaRPr lang="zh-TW" altLang="en-US" sz="800" dirty="0">
              <a:latin typeface="微軟正黑體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45" y="2708920"/>
            <a:ext cx="2115235" cy="3084100"/>
          </a:xfrm>
          <a:prstGeom prst="rect">
            <a:avLst/>
          </a:prstGeom>
          <a:noFill/>
        </p:spPr>
      </p:pic>
      <p:pic>
        <p:nvPicPr>
          <p:cNvPr id="9" name="Picture 4" descr="https://imgconvert.csdnimg.cn/aHR0cHM6Ly9tbWJpei5xcGljLmNuL3N6X21tYml6X3BuZy9Ga2hVQWp1dWtnYVh1dHJaZWtJZUxicmt4WVEzUm1rSzlFc1pZVGh4ZjNPcFlkZ2huWFloOXVHMFhCNzhlbWhXc0wzMnBhejR1Z3VFOVJTUWljN1VvZHcvNjQw?x-oss-process=image/format,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573905"/>
            <a:ext cx="4632005" cy="342037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1511660" y="1088740"/>
            <a:ext cx="3986934" cy="10351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Hint: </a:t>
            </a:r>
          </a:p>
          <a:p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Decoder</a:t>
            </a:r>
          </a:p>
          <a:p>
            <a:r>
              <a:rPr lang="en-US" altLang="zh-TW" sz="1800" dirty="0" smtClean="0"/>
              <a:t>Step by step </a:t>
            </a:r>
            <a:r>
              <a:rPr lang="en-US" altLang="zh-TW" sz="1800" dirty="0" smtClean="0">
                <a:sym typeface="Wingdings" pitchFamily="2" charset="2"/>
              </a:rPr>
              <a:t></a:t>
            </a:r>
            <a:r>
              <a:rPr lang="zh-TW" altLang="en-US" sz="1800" dirty="0" smtClean="0">
                <a:latin typeface="微軟正黑體" pitchFamily="34" charset="-120"/>
                <a:ea typeface="微軟正黑體" pitchFamily="34" charset="-120"/>
              </a:rPr>
              <a:t>直接輸出多步預測結果</a:t>
            </a:r>
            <a:endParaRPr lang="en-US" altLang="zh-TW" sz="18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2951820" y="3879050"/>
            <a:ext cx="1080120" cy="72008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196625" y="5814265"/>
            <a:ext cx="1485165" cy="4500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1800" dirty="0" smtClean="0"/>
              <a:t>Step by step</a:t>
            </a:r>
            <a:endParaRPr lang="en-US" altLang="zh-TW" sz="18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12361" y="4014065"/>
            <a:ext cx="1331640" cy="45005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8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直接輸出</a:t>
            </a:r>
            <a:endParaRPr lang="en-US" altLang="zh-TW" sz="18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Informer </a:t>
            </a:r>
            <a:r>
              <a:rPr lang="en-US" altLang="zh-TW" dirty="0" err="1" smtClean="0"/>
              <a:t>refference</a:t>
            </a:r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9147600" cy="372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1969" y="4720762"/>
            <a:ext cx="4274475" cy="213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346975" y="548680"/>
            <a:ext cx="30928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hlinkClick r:id="rId4"/>
              </a:rPr>
              <a:t>https://www.bilibili.com/s/video/BV1rb4y1Q7SJ</a:t>
            </a:r>
            <a:endParaRPr lang="zh-TW" alt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 </a:t>
            </a:r>
            <a:r>
              <a:rPr lang="en-US" altLang="zh-TW" dirty="0" smtClean="0"/>
              <a:t>Multi-Head</a:t>
            </a:r>
            <a:r>
              <a:rPr lang="en-US" altLang="zh-TW" baseline="0" dirty="0" smtClean="0"/>
              <a:t> Attention &amp; Positional Encoding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992380" y="1088740"/>
            <a:ext cx="1151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smtClean="0"/>
              <a:t>https://zh-tw.coderbridge.com/series/2ec9cf0af3f74ed99371952f4849ae33/posts/5c495ca5e46e40bc98ff623e87919c9a</a:t>
            </a:r>
            <a:endParaRPr lang="zh-TW" altLang="en-US" sz="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464115"/>
            <a:ext cx="7920000" cy="2376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 b="2570"/>
          <a:stretch>
            <a:fillRect/>
          </a:stretch>
        </p:blipFill>
        <p:spPr bwMode="auto">
          <a:xfrm>
            <a:off x="-18510" y="8620"/>
            <a:ext cx="7920000" cy="4419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 </a:t>
            </a:r>
            <a:r>
              <a:rPr lang="en-US" altLang="zh-TW" baseline="0" dirty="0" smtClean="0"/>
              <a:t>Positional Encoding</a:t>
            </a:r>
            <a:endParaRPr lang="zh-TW" altLang="en-US" dirty="0"/>
          </a:p>
        </p:txBody>
      </p:sp>
      <p:pic>
        <p:nvPicPr>
          <p:cNvPr id="47106" name="Picture 2" descr="positional embedd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87669"/>
            <a:ext cx="5580620" cy="4070331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510" y="863715"/>
            <a:ext cx="8082390" cy="1823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382090" y="593685"/>
            <a:ext cx="2880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smtClean="0"/>
              <a:t>https://blog.csdn.net/hupengcheng1993/article/details/98933698?utm_medium=distribute.pc_relevant.none-task-blog-baidujs_title-0&amp;spm=1001.2101.3001.4242</a:t>
            </a:r>
            <a:endParaRPr lang="zh-TW" altLang="en-US" sz="800" dirty="0"/>
          </a:p>
        </p:txBody>
      </p:sp>
      <p:sp>
        <p:nvSpPr>
          <p:cNvPr id="11" name="矩形 10"/>
          <p:cNvSpPr/>
          <p:nvPr/>
        </p:nvSpPr>
        <p:spPr>
          <a:xfrm>
            <a:off x="5337085" y="3248980"/>
            <a:ext cx="351039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</a:rPr>
              <a:t>需要注意的是，</a:t>
            </a:r>
            <a:r>
              <a:rPr lang="en-US" altLang="zh-TW" dirty="0" smtClean="0">
                <a:latin typeface="微軟正黑體" pitchFamily="34" charset="-120"/>
              </a:rPr>
              <a:t>positional embedding </a:t>
            </a:r>
            <a:r>
              <a:rPr lang="zh-TW" altLang="en-US" dirty="0" smtClean="0">
                <a:latin typeface="微軟正黑體" pitchFamily="34" charset="-120"/>
              </a:rPr>
              <a:t>不是學出來的，而是人為設定的</a:t>
            </a:r>
            <a:endParaRPr lang="zh-TW" altLang="en-US" dirty="0">
              <a:latin typeface="微軟正黑體" pitchFamily="34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 </a:t>
            </a:r>
            <a:r>
              <a:rPr lang="en-US" altLang="zh-TW" dirty="0" smtClean="0"/>
              <a:t>Transformer </a:t>
            </a:r>
            <a:r>
              <a:rPr lang="zh-TW" altLang="en-US" dirty="0" smtClean="0"/>
              <a:t>結構說明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9147600" cy="492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補充工廠應用情境</a:t>
            </a:r>
            <a:endParaRPr lang="zh-TW" altLang="en-US" dirty="0"/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814155"/>
            <a:ext cx="4977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sz="1200" b="0" i="0" u="sng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工廠的情境</a:t>
            </a:r>
            <a:r>
              <a:rPr kumimoji="1" lang="zh-TW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大概會是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:</a:t>
            </a:r>
            <a:endParaRPr kumimoji="1" lang="en-US" altLang="zh-TW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我們有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2~3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個月的時序性資料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en-US" altLang="zh-TW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dataframe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資料形式類似下面的數據參考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endParaRPr kumimoji="1" lang="en-US" altLang="zh-TW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想要根據過去的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XY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資料做出未來的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Y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預測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類似下面的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Paper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參考。</a:t>
            </a:r>
            <a:endParaRPr kumimoji="1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3074" name="圖片 5" descr="image0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505" y="1553530"/>
            <a:ext cx="79343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3515" y="894692"/>
            <a:ext cx="743023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可能碰到的問題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:</a:t>
            </a:r>
            <a:endParaRPr kumimoji="1" lang="en-US" altLang="zh-TW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此方法解題是類似其他 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AI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方法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因為規則太多太複雜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所以要靠 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AI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來解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endParaRPr kumimoji="1" lang="en-US" altLang="zh-TW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新細明體" pitchFamily="18" charset="-120"/>
                <a:cs typeface="Calibri" pitchFamily="34" charset="0"/>
                <a:sym typeface="Wingdings" pitchFamily="2" charset="2"/>
              </a:rPr>
              <a:t>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我們的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XY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可能還是要有一定的規律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預測才會比較準確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如果毫無規律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/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規則可言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那就會比較難預測的準。</a:t>
            </a:r>
            <a:endParaRPr kumimoji="1" lang="zh-TW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如下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(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圖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1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是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Y,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圖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2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每個顏色是不同的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X), 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3076" name="圖片 4" descr="image0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15" y="1853825"/>
            <a:ext cx="793432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zh-TW" sz="1200" b="0" i="0" kern="1200" baseline="0" dirty="0" smtClean="0">
                <a:solidFill>
                  <a:srgbClr val="0000FF"/>
                </a:solidFill>
                <a:latin typeface="微軟正黑體"/>
                <a:ea typeface="微軟正黑體"/>
                <a:cs typeface="Calibri"/>
              </a:rPr>
              <a:t>可能碰到的問題</a:t>
            </a:r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0" y="99873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en-US" altLang="zh-TW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Papere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參考 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(Figure 9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藍色線是實際值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紅色線是預測值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,8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張圖是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8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種模型預測結果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)</a:t>
            </a:r>
            <a:endParaRPr kumimoji="1" lang="en-US" altLang="zh-TW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  <a:hlinkClick r:id="rId2"/>
              </a:rPr>
              <a:t>https://arxiv.org/pdf/2012.07436.pdf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44034" name="圖片 3" descr="image0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525" y="1493785"/>
            <a:ext cx="793432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1200" b="0" i="0" kern="1200" baseline="0" dirty="0" err="1" smtClean="0">
                <a:solidFill>
                  <a:srgbClr val="0000FF"/>
                </a:solidFill>
                <a:latin typeface="微軟正黑體"/>
                <a:ea typeface="微軟正黑體"/>
                <a:cs typeface="Calibri"/>
              </a:rPr>
              <a:t>Papere</a:t>
            </a:r>
            <a:r>
              <a:rPr kumimoji="1" lang="en-US" altLang="zh-TW" sz="1200" b="0" i="0" kern="1200" baseline="0" dirty="0" smtClean="0">
                <a:solidFill>
                  <a:srgbClr val="0000FF"/>
                </a:solidFill>
                <a:latin typeface="微軟正黑體"/>
                <a:ea typeface="微軟正黑體"/>
                <a:cs typeface="Calibri"/>
              </a:rPr>
              <a:t> </a:t>
            </a:r>
            <a:r>
              <a:rPr kumimoji="1" lang="zh-TW" altLang="zh-TW" sz="1200" b="0" i="0" kern="1200" baseline="0" dirty="0" smtClean="0">
                <a:solidFill>
                  <a:srgbClr val="0000FF"/>
                </a:solidFill>
                <a:latin typeface="微軟正黑體"/>
                <a:ea typeface="微軟正黑體"/>
                <a:cs typeface="Calibri"/>
              </a:rPr>
              <a:t>參考 </a:t>
            </a:r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數據參考</a:t>
            </a:r>
            <a:endParaRPr lang="zh-TW" altLang="en-US" dirty="0"/>
          </a:p>
        </p:txBody>
      </p:sp>
      <p:pic>
        <p:nvPicPr>
          <p:cNvPr id="57347" name="圖片 2" descr="image0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70" y="1178750"/>
            <a:ext cx="7446194" cy="561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681789" y="134633"/>
            <a:ext cx="53555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Figure </a:t>
            </a:r>
            <a:r>
              <a:rPr lang="zh-TW" altLang="zh-TW" dirty="0" smtClean="0"/>
              <a:t>是一份時序性資料</a:t>
            </a:r>
            <a:r>
              <a:rPr lang="en-US" altLang="zh-TW" dirty="0" smtClean="0"/>
              <a:t>,</a:t>
            </a:r>
            <a:r>
              <a:rPr lang="zh-TW" altLang="zh-TW" dirty="0" smtClean="0"/>
              <a:t>包含</a:t>
            </a:r>
            <a:r>
              <a:rPr lang="en-US" altLang="zh-TW" dirty="0" smtClean="0"/>
              <a:t> X</a:t>
            </a:r>
            <a:r>
              <a:rPr lang="zh-TW" altLang="zh-TW" dirty="0" smtClean="0"/>
              <a:t>和</a:t>
            </a:r>
            <a:r>
              <a:rPr lang="en-US" altLang="zh-TW" dirty="0" smtClean="0"/>
              <a:t>Y</a:t>
            </a:r>
            <a:endParaRPr lang="zh-TW" altLang="zh-TW" dirty="0" smtClean="0"/>
          </a:p>
          <a:p>
            <a:r>
              <a:rPr lang="en-US" altLang="zh-TW" dirty="0" smtClean="0"/>
              <a:t>OT </a:t>
            </a:r>
            <a:r>
              <a:rPr lang="zh-TW" altLang="zh-TW" dirty="0" smtClean="0"/>
              <a:t>是目標</a:t>
            </a:r>
            <a:r>
              <a:rPr lang="en-US" altLang="zh-TW" dirty="0" smtClean="0"/>
              <a:t>(Y),</a:t>
            </a:r>
            <a:endParaRPr lang="zh-TW" altLang="zh-TW" dirty="0" smtClean="0"/>
          </a:p>
          <a:p>
            <a:r>
              <a:rPr lang="en-US" altLang="zh-TW" dirty="0" smtClean="0"/>
              <a:t>Date </a:t>
            </a:r>
            <a:r>
              <a:rPr lang="zh-TW" altLang="zh-TW" dirty="0" smtClean="0"/>
              <a:t>是時間</a:t>
            </a:r>
            <a:r>
              <a:rPr lang="en-US" altLang="zh-TW" dirty="0" smtClean="0"/>
              <a:t>,</a:t>
            </a:r>
            <a:endParaRPr lang="zh-TW" altLang="zh-TW" dirty="0" smtClean="0"/>
          </a:p>
          <a:p>
            <a:r>
              <a:rPr lang="en-US" altLang="zh-TW" dirty="0" smtClean="0"/>
              <a:t>"HUFL", "HULL", "MUFL", "MULL", "LUFL", "LULL" </a:t>
            </a:r>
            <a:r>
              <a:rPr lang="zh-TW" altLang="zh-TW" dirty="0" smtClean="0"/>
              <a:t>是參數</a:t>
            </a:r>
            <a:r>
              <a:rPr lang="en-US" altLang="zh-TW" dirty="0" smtClean="0"/>
              <a:t>(X),</a:t>
            </a:r>
            <a:endParaRPr lang="zh-TW" altLang="zh-TW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>
              <a:spcAft>
                <a:spcPct val="0"/>
              </a:spcAft>
            </a:pPr>
            <a:r>
              <a:rPr kumimoji="1" lang="zh-TW" altLang="zh-TW" sz="1200" b="0" dirty="0" smtClean="0">
                <a:solidFill>
                  <a:srgbClr val="0000FF"/>
                </a:solidFill>
                <a:latin typeface="微軟正黑體" pitchFamily="34" charset="-120"/>
                <a:cs typeface="Calibri" pitchFamily="34" charset="0"/>
              </a:rPr>
              <a:t>數據參考</a:t>
            </a:r>
            <a:r>
              <a:rPr kumimoji="1" lang="zh-TW" altLang="zh-TW" sz="600" b="0" dirty="0" smtClean="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rPr>
              <a:t/>
            </a:r>
            <a:br>
              <a:rPr kumimoji="1" lang="zh-TW" altLang="zh-TW" sz="600" b="0" dirty="0" smtClean="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rPr>
            </a:br>
            <a:r>
              <a:rPr kumimoji="1" lang="en-US" altLang="zh-TW" sz="1200" b="0" dirty="0" smtClean="0">
                <a:solidFill>
                  <a:schemeClr val="tx1"/>
                </a:solidFill>
                <a:latin typeface="Calibri" pitchFamily="34" charset="0"/>
                <a:ea typeface="新細明體" pitchFamily="18" charset="-120"/>
                <a:cs typeface="Calibri" pitchFamily="34" charset="0"/>
                <a:hlinkClick r:id="rId2"/>
              </a:rPr>
              <a:t>https://github.com/zhouhaoyi/ETDataset</a:t>
            </a:r>
            <a:endParaRPr kumimoji="1" lang="en-US" altLang="zh-TW" sz="600" b="0" dirty="0" smtClean="0">
              <a:solidFill>
                <a:schemeClr val="tx1"/>
              </a:solidFill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46083" name="圖片 2" descr="image0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66775"/>
            <a:ext cx="794385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536885" y="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TW" sz="1200" dirty="0" smtClean="0">
                <a:latin typeface="Calibri" pitchFamily="34" charset="0"/>
                <a:ea typeface="新細明體" pitchFamily="18" charset="-120"/>
                <a:cs typeface="Calibri" pitchFamily="34" charset="0"/>
              </a:rPr>
              <a:t>Figure </a:t>
            </a:r>
            <a:r>
              <a:rPr lang="zh-TW" altLang="en-US" sz="1200" dirty="0" smtClean="0">
                <a:latin typeface="新細明體" pitchFamily="18" charset="-120"/>
                <a:ea typeface="新細明體" pitchFamily="18" charset="-120"/>
                <a:cs typeface="Calibri" pitchFamily="34" charset="0"/>
              </a:rPr>
              <a:t>是一份時序性資料</a:t>
            </a:r>
            <a:r>
              <a:rPr lang="en-US" altLang="zh-TW" sz="1200" dirty="0" smtClean="0">
                <a:latin typeface="Calibri" pitchFamily="34" charset="0"/>
                <a:ea typeface="新細明體" pitchFamily="18" charset="-120"/>
                <a:cs typeface="Calibri" pitchFamily="34" charset="0"/>
              </a:rPr>
              <a:t>,</a:t>
            </a:r>
            <a:r>
              <a:rPr lang="zh-TW" altLang="en-US" sz="1200" dirty="0" smtClean="0">
                <a:latin typeface="新細明體" pitchFamily="18" charset="-120"/>
                <a:ea typeface="新細明體" pitchFamily="18" charset="-120"/>
                <a:cs typeface="Calibri" pitchFamily="34" charset="0"/>
              </a:rPr>
              <a:t>包含</a:t>
            </a:r>
            <a:r>
              <a:rPr lang="zh-TW" altLang="en-US" sz="1200" dirty="0" smtClean="0">
                <a:latin typeface="Calibri" pitchFamily="34" charset="0"/>
                <a:ea typeface="新細明體" pitchFamily="18" charset="-120"/>
                <a:cs typeface="Calibri" pitchFamily="34" charset="0"/>
              </a:rPr>
              <a:t> </a:t>
            </a:r>
            <a:r>
              <a:rPr lang="en-US" altLang="zh-TW" sz="1200" dirty="0" smtClean="0">
                <a:latin typeface="Calibri" pitchFamily="34" charset="0"/>
                <a:ea typeface="新細明體" pitchFamily="18" charset="-120"/>
                <a:cs typeface="Calibri" pitchFamily="34" charset="0"/>
              </a:rPr>
              <a:t>X</a:t>
            </a:r>
            <a:r>
              <a:rPr lang="zh-TW" altLang="en-US" sz="1200" dirty="0" smtClean="0">
                <a:latin typeface="新細明體" pitchFamily="18" charset="-120"/>
                <a:ea typeface="新細明體" pitchFamily="18" charset="-120"/>
                <a:cs typeface="Calibri" pitchFamily="34" charset="0"/>
              </a:rPr>
              <a:t>和</a:t>
            </a:r>
            <a:r>
              <a:rPr lang="en-US" altLang="zh-TW" sz="1200" dirty="0" smtClean="0">
                <a:latin typeface="Calibri" pitchFamily="34" charset="0"/>
                <a:ea typeface="新細明體" pitchFamily="18" charset="-120"/>
                <a:cs typeface="Calibri" pitchFamily="34" charset="0"/>
              </a:rPr>
              <a:t>Y</a:t>
            </a:r>
            <a:endParaRPr lang="en-US" altLang="zh-TW" sz="1200" dirty="0" smtClean="0"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lvl="0"/>
            <a:r>
              <a:rPr lang="en-US" altLang="zh-TW" sz="1200" dirty="0" smtClean="0">
                <a:latin typeface="Calibri" pitchFamily="34" charset="0"/>
                <a:ea typeface="新細明體" pitchFamily="18" charset="-120"/>
                <a:cs typeface="Calibri" pitchFamily="34" charset="0"/>
              </a:rPr>
              <a:t>OT </a:t>
            </a:r>
            <a:r>
              <a:rPr lang="zh-TW" altLang="en-US" sz="1200" dirty="0" smtClean="0">
                <a:latin typeface="新細明體" pitchFamily="18" charset="-120"/>
                <a:ea typeface="新細明體" pitchFamily="18" charset="-120"/>
                <a:cs typeface="Calibri" pitchFamily="34" charset="0"/>
              </a:rPr>
              <a:t>是目標</a:t>
            </a:r>
            <a:r>
              <a:rPr lang="en-US" altLang="zh-TW" sz="1200" dirty="0" smtClean="0">
                <a:latin typeface="Calibri" pitchFamily="34" charset="0"/>
                <a:ea typeface="新細明體" pitchFamily="18" charset="-120"/>
                <a:cs typeface="Calibri" pitchFamily="34" charset="0"/>
              </a:rPr>
              <a:t>(Y),</a:t>
            </a:r>
            <a:endParaRPr lang="en-US" altLang="zh-TW" sz="1200" dirty="0" smtClean="0"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lvl="0"/>
            <a:r>
              <a:rPr lang="en-US" altLang="zh-TW" sz="1200" dirty="0" smtClean="0">
                <a:latin typeface="Calibri" pitchFamily="34" charset="0"/>
                <a:ea typeface="新細明體" pitchFamily="18" charset="-120"/>
                <a:cs typeface="Calibri" pitchFamily="34" charset="0"/>
              </a:rPr>
              <a:t>Date </a:t>
            </a:r>
            <a:r>
              <a:rPr lang="zh-TW" altLang="en-US" sz="1200" dirty="0" smtClean="0">
                <a:latin typeface="新細明體" pitchFamily="18" charset="-120"/>
                <a:ea typeface="新細明體" pitchFamily="18" charset="-120"/>
                <a:cs typeface="Calibri" pitchFamily="34" charset="0"/>
              </a:rPr>
              <a:t>是時間</a:t>
            </a:r>
            <a:r>
              <a:rPr lang="en-US" altLang="zh-TW" sz="1200" dirty="0" smtClean="0">
                <a:latin typeface="Calibri" pitchFamily="34" charset="0"/>
                <a:ea typeface="新細明體" pitchFamily="18" charset="-120"/>
                <a:cs typeface="Calibri" pitchFamily="34" charset="0"/>
              </a:rPr>
              <a:t>,</a:t>
            </a:r>
            <a:endParaRPr lang="en-US" altLang="zh-TW" sz="1200" dirty="0" smtClean="0"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lvl="0"/>
            <a:r>
              <a:rPr lang="en-US" altLang="zh-TW" sz="1200" dirty="0" smtClean="0">
                <a:solidFill>
                  <a:srgbClr val="24292E"/>
                </a:solidFill>
                <a:latin typeface="Segoe UI" pitchFamily="34" charset="0"/>
                <a:ea typeface="新細明體" pitchFamily="18" charset="-120"/>
                <a:cs typeface="Segoe UI" pitchFamily="34" charset="0"/>
              </a:rPr>
              <a:t>"HUFL", "HULL", "MUFL", "MULL", "LUFL", "LULL" </a:t>
            </a:r>
            <a:r>
              <a:rPr lang="zh-TW" altLang="en-US" sz="1200" dirty="0" smtClean="0">
                <a:latin typeface="新細明體" pitchFamily="18" charset="-120"/>
                <a:ea typeface="新細明體" pitchFamily="18" charset="-120"/>
                <a:cs typeface="Calibri" pitchFamily="34" charset="0"/>
              </a:rPr>
              <a:t>是參數</a:t>
            </a:r>
            <a:r>
              <a:rPr lang="en-US" altLang="zh-TW" sz="1200" dirty="0" smtClean="0">
                <a:latin typeface="Calibri" pitchFamily="34" charset="0"/>
                <a:ea typeface="新細明體" pitchFamily="18" charset="-120"/>
                <a:cs typeface="Calibri" pitchFamily="34" charset="0"/>
              </a:rPr>
              <a:t>(X),</a:t>
            </a:r>
            <a:endParaRPr lang="en-US" altLang="zh-TW" sz="1200" dirty="0" smtClean="0"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: RNN / LSTM</a:t>
            </a:r>
            <a:endParaRPr lang="zh-TW" altLang="en-US" dirty="0"/>
          </a:p>
        </p:txBody>
      </p:sp>
      <p:pic>
        <p:nvPicPr>
          <p:cNvPr id="1026" name="Picture 2" descr="https://miro.medium.com/max/3706/1*JoyfRyh882Z73MfiaLTK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510" y="2078850"/>
            <a:ext cx="9147600" cy="4304753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241630" y="108874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https://medium.com/%E7%A8%8B%E5%BC%8F%E5%B7%A5%E4%BD%9C%E7%B4%A1/autoencoder-%E4%BA%8C-rnn-lstm-seq2seq-attention-226bc239dfea</a:t>
            </a:r>
            <a:endParaRPr lang="zh-TW" altLang="en-US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: LSTM + AE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241630" y="108874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https://medium.com/%E7%A8%8B%E5%BC%8F%E5%B7%A5%E4%BD%9C%E7%B4%A1/autoencoder-%E4%BA%8C-rnn-lstm-seq2seq-attention-226bc239dfea</a:t>
            </a:r>
            <a:endParaRPr lang="zh-TW" alt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0233"/>
            <a:ext cx="9144000" cy="4435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數據討論</a:t>
            </a:r>
            <a:endParaRPr lang="zh-TW" altLang="en-US" dirty="0"/>
          </a:p>
        </p:txBody>
      </p:sp>
      <p:pic>
        <p:nvPicPr>
          <p:cNvPr id="60417" name="圖片 4" descr="image0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525" y="2394300"/>
            <a:ext cx="793432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1486907"/>
            <a:ext cx="743023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zh-TW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可能碰到的問題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:</a:t>
            </a:r>
            <a:endParaRPr kumimoji="1" lang="en-US" altLang="zh-TW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此方法解題是類似其他 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AI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方法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因為規則太多太複雜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所以要靠 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AI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來解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endParaRPr kumimoji="1" lang="en-US" altLang="zh-TW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latin typeface="Arial"/>
                <a:ea typeface="新細明體" pitchFamily="18" charset="-120"/>
                <a:cs typeface="Calibri" pitchFamily="34" charset="0"/>
                <a:sym typeface="Wingdings" pitchFamily="2" charset="2"/>
              </a:rPr>
              <a:t>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我們的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XY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可能還是要有一定的規律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預測才會比較準確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如果毫無規律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/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規則可言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那就會比較難預測的準。</a:t>
            </a:r>
            <a:endParaRPr kumimoji="1" lang="zh-TW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如下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(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圖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1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是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Y,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圖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2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每個顏色是不同的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X), 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3" descr="image0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535" y="2438890"/>
            <a:ext cx="793432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預測結果</a:t>
            </a:r>
            <a:endParaRPr lang="zh-TW" altLang="en-US" dirty="0"/>
          </a:p>
        </p:txBody>
      </p:sp>
      <p:sp>
        <p:nvSpPr>
          <p:cNvPr id="58369" name="Rectangle 1"/>
          <p:cNvSpPr>
            <a:spLocks noChangeArrowheads="1"/>
          </p:cNvSpPr>
          <p:nvPr/>
        </p:nvSpPr>
        <p:spPr bwMode="auto">
          <a:xfrm>
            <a:off x="0" y="135877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en-US" altLang="zh-TW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Papere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參考 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(Figure 9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藍色線是實際值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紅色線是預測值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,8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張圖是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8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種模型預測結果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)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向右箭號 35"/>
          <p:cNvSpPr/>
          <p:nvPr/>
        </p:nvSpPr>
        <p:spPr>
          <a:xfrm>
            <a:off x="0" y="5229200"/>
            <a:ext cx="4320000" cy="94510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5400000">
            <a:off x="-940913" y="2866238"/>
            <a:ext cx="3600000" cy="945104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>
            <a:off x="0" y="1268761"/>
            <a:ext cx="9144000" cy="9451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Evolution</a:t>
            </a:r>
          </a:p>
        </p:txBody>
      </p:sp>
      <p:sp>
        <p:nvSpPr>
          <p:cNvPr id="11" name="矩形 10"/>
          <p:cNvSpPr/>
          <p:nvPr/>
        </p:nvSpPr>
        <p:spPr>
          <a:xfrm>
            <a:off x="251520" y="1268760"/>
            <a:ext cx="1512000" cy="94510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RNN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61711" y="1268760"/>
            <a:ext cx="1512000" cy="94510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RNN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加號 12"/>
          <p:cNvSpPr/>
          <p:nvPr/>
        </p:nvSpPr>
        <p:spPr>
          <a:xfrm>
            <a:off x="2321752" y="2168860"/>
            <a:ext cx="585065" cy="540060"/>
          </a:xfrm>
          <a:prstGeom prst="mathPl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961711" y="2663915"/>
            <a:ext cx="1512000" cy="94510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AE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495" y="6084295"/>
            <a:ext cx="19399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</a:rPr>
              <a:t>https://bbs.huaweicloud.com/blogs/246224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26896" y="1268760"/>
            <a:ext cx="1512000" cy="94510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RNN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7" name="加號 16"/>
          <p:cNvSpPr/>
          <p:nvPr/>
        </p:nvSpPr>
        <p:spPr>
          <a:xfrm>
            <a:off x="3986937" y="2168860"/>
            <a:ext cx="585065" cy="540060"/>
          </a:xfrm>
          <a:prstGeom prst="mathPl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626896" y="2663915"/>
            <a:ext cx="1512000" cy="94510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AE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9" name="加號 18"/>
          <p:cNvSpPr/>
          <p:nvPr/>
        </p:nvSpPr>
        <p:spPr>
          <a:xfrm>
            <a:off x="3986937" y="3654025"/>
            <a:ext cx="585065" cy="540060"/>
          </a:xfrm>
          <a:prstGeom prst="mathPl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626896" y="4149080"/>
            <a:ext cx="1512000" cy="94510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attention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247076" y="1268760"/>
            <a:ext cx="1512000" cy="94510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transformer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12261" y="1268760"/>
            <a:ext cx="1512000" cy="94510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informer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6515" y="5184195"/>
            <a:ext cx="1512000" cy="945105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LSTM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495" y="6254734"/>
            <a:ext cx="69757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</a:rPr>
              <a:t>https://medium.com/%E7%A8%8B%E5%BC%8F%E5%B7%A5%E4%BD%9C%E7%B4%A1/autoencoder-%E4%BA%8C-rnn-lstm-seq2seq-attention-226bc239dfea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5006" y="953725"/>
            <a:ext cx="1871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7E39"/>
                </a:solidFill>
              </a:rPr>
              <a:t>儲存記憶過去的</a:t>
            </a:r>
            <a:r>
              <a:rPr lang="zh-TW" altLang="en-US" sz="1200" dirty="0" smtClean="0">
                <a:solidFill>
                  <a:srgbClr val="007E39"/>
                </a:solidFill>
              </a:rPr>
              <a:t>行為</a:t>
            </a:r>
            <a:endParaRPr lang="en-US" altLang="zh-TW" sz="1200" dirty="0" smtClean="0">
              <a:solidFill>
                <a:srgbClr val="007E39"/>
              </a:solidFill>
            </a:endParaRPr>
          </a:p>
          <a:p>
            <a:r>
              <a:rPr lang="zh-TW" altLang="en-US" sz="1200" dirty="0" smtClean="0">
                <a:solidFill>
                  <a:srgbClr val="007E39"/>
                </a:solidFill>
              </a:rPr>
              <a:t>短期記憶</a:t>
            </a:r>
            <a:endParaRPr lang="zh-TW" altLang="en-US" sz="1200" dirty="0">
              <a:solidFill>
                <a:srgbClr val="007E39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61610" y="2033845"/>
            <a:ext cx="990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C00000"/>
                </a:solidFill>
              </a:rPr>
              <a:t>梯度爆炸</a:t>
            </a:r>
            <a:endParaRPr lang="en-US" altLang="zh-TW" sz="1200" dirty="0" smtClean="0">
              <a:solidFill>
                <a:srgbClr val="C00000"/>
              </a:solidFill>
            </a:endParaRPr>
          </a:p>
          <a:p>
            <a:r>
              <a:rPr lang="zh-TW" altLang="en-US" sz="1200" dirty="0" smtClean="0">
                <a:solidFill>
                  <a:srgbClr val="C00000"/>
                </a:solidFill>
              </a:rPr>
              <a:t>梯度消失</a:t>
            </a:r>
            <a:endParaRPr lang="en-US" altLang="zh-TW" sz="1200" dirty="0" smtClean="0">
              <a:solidFill>
                <a:srgbClr val="C0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1500" y="4644135"/>
            <a:ext cx="2040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(forget/input/output gate)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006715" y="908720"/>
            <a:ext cx="1215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solidFill>
                  <a:srgbClr val="007E39"/>
                </a:solidFill>
              </a:rPr>
              <a:t>Seq2Seq</a:t>
            </a:r>
          </a:p>
          <a:p>
            <a:r>
              <a:rPr lang="zh-TW" altLang="en-US" sz="1200" dirty="0" smtClean="0">
                <a:solidFill>
                  <a:srgbClr val="007E39"/>
                </a:solidFill>
              </a:rPr>
              <a:t>訓練</a:t>
            </a:r>
            <a:r>
              <a:rPr lang="zh-TW" altLang="en-US" sz="1200" dirty="0" smtClean="0">
                <a:solidFill>
                  <a:srgbClr val="007E39"/>
                </a:solidFill>
              </a:rPr>
              <a:t>過程中，誤差不會累加</a:t>
            </a:r>
            <a:endParaRPr lang="zh-TW" altLang="en-US" sz="1200" dirty="0">
              <a:solidFill>
                <a:srgbClr val="007E39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646675" y="3592759"/>
            <a:ext cx="1980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在訓練過程中，可以使用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teacher forcing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，即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decoder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的輸入使用真實值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6495" y="6434754"/>
            <a:ext cx="66157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</a:rPr>
              <a:t>https://easyaitech.medium.com/%E4%B8%80%E6%96%87%E7%9C%8B%E6%87%82-attention-%E6%9C%AC%E8%B4%A8%E5%8E%9F%E7%90%86-3%E5%A4%A7%E4%BC%98%E7%82%B9-5%E5%A4%A7%E7%B1%BB%E5%9E%8B-e4fbe4b6d030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581890" y="2573905"/>
            <a:ext cx="1620180" cy="25652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圖案 41"/>
          <p:cNvCxnSpPr>
            <a:stCxn id="40" idx="3"/>
          </p:cNvCxnSpPr>
          <p:nvPr/>
        </p:nvCxnSpPr>
        <p:spPr>
          <a:xfrm flipV="1">
            <a:off x="5202070" y="2258870"/>
            <a:ext cx="990110" cy="1597678"/>
          </a:xfrm>
          <a:prstGeom prst="bentConnector2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2" name="Picture 8" descr="https://miro.medium.com/max/1500/0*9b2Q2nTzNYQAS_2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064" y="4869160"/>
            <a:ext cx="3799436" cy="1618560"/>
          </a:xfrm>
          <a:prstGeom prst="rect">
            <a:avLst/>
          </a:prstGeom>
          <a:noFill/>
        </p:spPr>
      </p:pic>
      <p:sp>
        <p:nvSpPr>
          <p:cNvPr id="45" name="矩形 44"/>
          <p:cNvSpPr/>
          <p:nvPr/>
        </p:nvSpPr>
        <p:spPr>
          <a:xfrm>
            <a:off x="6777245" y="2393885"/>
            <a:ext cx="228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Informer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的主體依然採取了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transformer encoder-decoder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的結構。在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transformer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的基礎上，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informer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做出了諸多提高效能以及降低複雜度的改進。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507215" y="548680"/>
            <a:ext cx="1215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7E39"/>
                </a:solidFill>
              </a:rPr>
              <a:t>降低複雜度、提高效能</a:t>
            </a:r>
            <a:endParaRPr lang="zh-TW" altLang="en-US" sz="1200" dirty="0">
              <a:solidFill>
                <a:srgbClr val="007E39"/>
              </a:solidFill>
            </a:endParaRPr>
          </a:p>
        </p:txBody>
      </p:sp>
      <p:cxnSp>
        <p:nvCxnSpPr>
          <p:cNvPr id="48" name="肘形接點 47"/>
          <p:cNvCxnSpPr>
            <a:stCxn id="21" idx="0"/>
            <a:endCxn id="22" idx="0"/>
          </p:cNvCxnSpPr>
          <p:nvPr/>
        </p:nvCxnSpPr>
        <p:spPr>
          <a:xfrm rot="5400000" flipH="1" flipV="1">
            <a:off x="6835668" y="436168"/>
            <a:ext cx="12700" cy="1665185"/>
          </a:xfrm>
          <a:prstGeom prst="bentConnector3">
            <a:avLst>
              <a:gd name="adj1" fmla="val 1800000"/>
            </a:avLst>
          </a:prstGeom>
          <a:ln>
            <a:solidFill>
              <a:srgbClr val="0058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3626895" y="946756"/>
            <a:ext cx="12151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007E39"/>
                </a:solidFill>
              </a:rPr>
              <a:t>關注重點</a:t>
            </a:r>
            <a:endParaRPr lang="zh-TW" altLang="en-US" sz="1200" dirty="0">
              <a:solidFill>
                <a:srgbClr val="007E39"/>
              </a:solidFill>
            </a:endParaRPr>
          </a:p>
        </p:txBody>
      </p:sp>
      <p:cxnSp>
        <p:nvCxnSpPr>
          <p:cNvPr id="51" name="直線接點 50"/>
          <p:cNvCxnSpPr/>
          <p:nvPr/>
        </p:nvCxnSpPr>
        <p:spPr>
          <a:xfrm>
            <a:off x="3806915" y="4759200"/>
            <a:ext cx="1125125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7085" y="4111627"/>
            <a:ext cx="3240360" cy="66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矩形 36"/>
          <p:cNvSpPr/>
          <p:nvPr/>
        </p:nvSpPr>
        <p:spPr>
          <a:xfrm>
            <a:off x="1844865" y="5184195"/>
            <a:ext cx="1512000" cy="945105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  <a:latin typeface="微軟正黑體" pitchFamily="34" charset="-120"/>
              </a:rPr>
              <a:t>GRU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61510" y="5094185"/>
            <a:ext cx="250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007E39"/>
                </a:solidFill>
              </a:rPr>
              <a:t>解決健忘、訓練誤差的</a:t>
            </a:r>
            <a:r>
              <a:rPr lang="zh-TW" altLang="en-US" sz="1200" dirty="0" smtClean="0">
                <a:solidFill>
                  <a:srgbClr val="007E39"/>
                </a:solidFill>
              </a:rPr>
              <a:t>問題</a:t>
            </a:r>
            <a:endParaRPr lang="en-US" altLang="zh-TW" sz="1200" dirty="0" smtClean="0">
              <a:solidFill>
                <a:srgbClr val="007E39"/>
              </a:solidFill>
            </a:endParaRPr>
          </a:p>
          <a:p>
            <a:r>
              <a:rPr lang="zh-TW" altLang="en-US" sz="1200" dirty="0" smtClean="0">
                <a:solidFill>
                  <a:srgbClr val="007E39"/>
                </a:solidFill>
              </a:rPr>
              <a:t>長期記憶</a:t>
            </a:r>
            <a:endParaRPr lang="en-US" altLang="zh-TW" sz="1200" dirty="0" smtClean="0">
              <a:solidFill>
                <a:srgbClr val="007E39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051720" y="1936866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C00000"/>
                </a:solidFill>
              </a:rPr>
              <a:t>輸入序列過長時</a:t>
            </a:r>
            <a:r>
              <a:rPr lang="en-US" altLang="zh-TW" sz="1200" dirty="0" smtClean="0">
                <a:solidFill>
                  <a:srgbClr val="C00000"/>
                </a:solidFill>
              </a:rPr>
              <a:t>,</a:t>
            </a:r>
            <a:r>
              <a:rPr lang="zh-TW" altLang="en-US" sz="1200" dirty="0" smtClean="0">
                <a:solidFill>
                  <a:srgbClr val="C00000"/>
                </a:solidFill>
              </a:rPr>
              <a:t>效果不好</a:t>
            </a:r>
            <a:endParaRPr lang="en-US" altLang="zh-TW" sz="1200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>
          <a:xfrm>
            <a:off x="557554" y="2543902"/>
            <a:ext cx="8334926" cy="453050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不使用 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RNN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、</a:t>
            </a:r>
            <a:r>
              <a:rPr lang="en-US" altLang="zh-TW" dirty="0" smtClean="0">
                <a:solidFill>
                  <a:srgbClr val="C00000"/>
                </a:solidFill>
                <a:latin typeface="微軟正黑體" pitchFamily="34" charset="-120"/>
              </a:rPr>
              <a:t>CNN 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模型，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</a:rPr>
              <a:t>只使用 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</a:rPr>
              <a:t>encoder — decoder 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</a:rPr>
              <a:t>模型加上 </a:t>
            </a:r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</a:rPr>
              <a:t>attention 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</a:rPr>
              <a:t>機制</a:t>
            </a:r>
            <a:r>
              <a:rPr lang="zh-TW" altLang="en-US" dirty="0" smtClean="0">
                <a:solidFill>
                  <a:srgbClr val="C00000"/>
                </a:solidFill>
                <a:latin typeface="微軟正黑體" pitchFamily="34" charset="-120"/>
              </a:rPr>
              <a:t>就有非常好的結果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</a:rPr>
              <a:t>，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</a:rPr>
              <a:t>此新的網路架構稱為「</a:t>
            </a:r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</a:rPr>
              <a:t>Transformer</a:t>
            </a:r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</a:rPr>
              <a:t>」。</a:t>
            </a:r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微軟正黑體" pitchFamily="34" charset="-120"/>
              </a:rPr>
              <a:t>為 </a:t>
            </a:r>
            <a:r>
              <a:rPr lang="en-US" altLang="zh-TW" dirty="0" err="1" smtClean="0">
                <a:latin typeface="微軟正黑體" pitchFamily="34" charset="-120"/>
              </a:rPr>
              <a:t>google</a:t>
            </a:r>
            <a:r>
              <a:rPr lang="en-US" altLang="zh-TW" dirty="0" smtClean="0">
                <a:latin typeface="微軟正黑體" pitchFamily="34" charset="-120"/>
              </a:rPr>
              <a:t> </a:t>
            </a:r>
            <a:r>
              <a:rPr lang="zh-TW" altLang="en-US" dirty="0" smtClean="0">
                <a:latin typeface="微軟正黑體" pitchFamily="34" charset="-120"/>
              </a:rPr>
              <a:t>團隊於去年 </a:t>
            </a:r>
            <a:r>
              <a:rPr lang="en-US" altLang="zh-TW" dirty="0" smtClean="0">
                <a:latin typeface="微軟正黑體" pitchFamily="34" charset="-120"/>
              </a:rPr>
              <a:t>6 </a:t>
            </a:r>
            <a:r>
              <a:rPr lang="zh-TW" altLang="en-US" dirty="0" smtClean="0">
                <a:latin typeface="微軟正黑體" pitchFamily="34" charset="-120"/>
              </a:rPr>
              <a:t>月所提出的 </a:t>
            </a:r>
            <a:r>
              <a:rPr lang="en-US" altLang="zh-TW" dirty="0" smtClean="0">
                <a:latin typeface="微軟正黑體" pitchFamily="34" charset="-120"/>
              </a:rPr>
              <a:t>NLP </a:t>
            </a:r>
            <a:r>
              <a:rPr lang="zh-TW" altLang="en-US" dirty="0" smtClean="0">
                <a:latin typeface="微軟正黑體" pitchFamily="34" charset="-120"/>
              </a:rPr>
              <a:t>經典之作，同時錄取 </a:t>
            </a:r>
            <a:r>
              <a:rPr lang="en-US" altLang="zh-TW" u="sng" dirty="0" smtClean="0">
                <a:latin typeface="微軟正黑體" pitchFamily="34" charset="-120"/>
                <a:hlinkClick r:id="rId2"/>
              </a:rPr>
              <a:t>2017 NIPS </a:t>
            </a:r>
            <a:r>
              <a:rPr lang="zh-TW" altLang="en-US" dirty="0" smtClean="0">
                <a:latin typeface="微軟正黑體" pitchFamily="34" charset="-120"/>
              </a:rPr>
              <a:t>的論文之一</a:t>
            </a:r>
            <a:r>
              <a:rPr lang="en-US" altLang="zh-TW" dirty="0" smtClean="0">
                <a:latin typeface="微軟正黑體" pitchFamily="34" charset="-120"/>
              </a:rPr>
              <a:t>(2017 </a:t>
            </a:r>
            <a:r>
              <a:rPr lang="zh-TW" altLang="en-US" dirty="0" smtClean="0">
                <a:latin typeface="微軟正黑體" pitchFamily="34" charset="-120"/>
              </a:rPr>
              <a:t>錄取率約 </a:t>
            </a:r>
            <a:r>
              <a:rPr lang="en-US" altLang="zh-TW" dirty="0" smtClean="0">
                <a:latin typeface="微軟正黑體" pitchFamily="34" charset="-120"/>
              </a:rPr>
              <a:t>20 %)</a:t>
            </a:r>
            <a:r>
              <a:rPr lang="zh-TW" altLang="en-US" dirty="0" smtClean="0">
                <a:latin typeface="微軟正黑體" pitchFamily="34" charset="-120"/>
              </a:rPr>
              <a:t>，引用次數已達</a:t>
            </a:r>
            <a:r>
              <a:rPr lang="en-US" altLang="zh-TW" dirty="0" smtClean="0">
                <a:latin typeface="微軟正黑體" pitchFamily="34" charset="-120"/>
              </a:rPr>
              <a:t>116 </a:t>
            </a:r>
            <a:r>
              <a:rPr lang="zh-TW" altLang="en-US" dirty="0" smtClean="0">
                <a:latin typeface="微軟正黑體" pitchFamily="34" charset="-120"/>
              </a:rPr>
              <a:t>次，並且持續增加中。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Transformer: 30</a:t>
            </a:r>
            <a:r>
              <a:rPr lang="zh-TW" altLang="en-US" dirty="0" smtClean="0"/>
              <a:t>秒認識</a:t>
            </a:r>
            <a:endParaRPr lang="en-US" altLang="zh-TW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4734" y="5094185"/>
            <a:ext cx="6173996" cy="91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436985" y="626431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800" dirty="0" smtClean="0">
                <a:solidFill>
                  <a:schemeClr val="bg1">
                    <a:lumMod val="65000"/>
                  </a:schemeClr>
                </a:solidFill>
              </a:rPr>
              <a:t>參考連結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</a:rPr>
              <a:t>https://cyeninesky3.medium.com/attention-is-all-you-need-%E5%9F%BA%E6%96%BC%E6%B3%A8%E6%84%8F%E5%8A%9B%E6%A9%9F%E5%88%B6%E7%9A%84%E6%A9%9F%E5%99%A8%E7%BF%BB%E8%AD%AF%E6%A8%A1%E5%9E%8B-dcc12d251449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1590" y="1313765"/>
            <a:ext cx="3168000" cy="945105"/>
          </a:xfrm>
          <a:prstGeom prst="rect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200" b="1" dirty="0" smtClean="0">
                <a:solidFill>
                  <a:schemeClr val="tx1"/>
                </a:solidFill>
                <a:latin typeface="微軟正黑體" pitchFamily="34" charset="-120"/>
              </a:rPr>
              <a:t>encoder — decoder</a:t>
            </a:r>
            <a:endParaRPr lang="zh-TW" altLang="en-US" sz="2200" dirty="0">
              <a:solidFill>
                <a:schemeClr val="tx1"/>
              </a:solidFill>
            </a:endParaRPr>
          </a:p>
        </p:txBody>
      </p:sp>
      <p:sp>
        <p:nvSpPr>
          <p:cNvPr id="8" name="加號 7"/>
          <p:cNvSpPr/>
          <p:nvPr/>
        </p:nvSpPr>
        <p:spPr>
          <a:xfrm>
            <a:off x="4481990" y="1493785"/>
            <a:ext cx="585065" cy="540060"/>
          </a:xfrm>
          <a:prstGeom prst="mathPlus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409445" y="1313765"/>
            <a:ext cx="3168000" cy="945105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  <a:latin typeface="微軟正黑體" pitchFamily="34" charset="-120"/>
              </a:rPr>
              <a:t>attention</a:t>
            </a:r>
            <a:endParaRPr lang="zh-TW" alt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前情提要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AutoEncoder</a:t>
            </a:r>
            <a:endParaRPr lang="en-US" altLang="zh-TW" dirty="0" smtClean="0"/>
          </a:p>
        </p:txBody>
      </p:sp>
      <p:pic>
        <p:nvPicPr>
          <p:cNvPr id="5" name="Picture 2" descr="https://miro.medium.com/max/818/0*GvdcPPorzONi-GrI.png"/>
          <p:cNvPicPr>
            <a:picLocks noChangeAspect="1" noChangeArrowheads="1"/>
          </p:cNvPicPr>
          <p:nvPr/>
        </p:nvPicPr>
        <p:blipFill>
          <a:blip r:embed="rId2" cstate="print"/>
          <a:srcRect l="3466" r="13017" b="69400"/>
          <a:stretch>
            <a:fillRect/>
          </a:stretch>
        </p:blipFill>
        <p:spPr bwMode="auto">
          <a:xfrm>
            <a:off x="296525" y="4869160"/>
            <a:ext cx="5929967" cy="1620180"/>
          </a:xfrm>
          <a:prstGeom prst="rect">
            <a:avLst/>
          </a:prstGeom>
          <a:noFill/>
        </p:spPr>
      </p:pic>
      <p:pic>
        <p:nvPicPr>
          <p:cNvPr id="6" name="Picture 2" descr="https://miro.medium.com/max/3840/0*l5pTmpzrTagcw3G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525" y="1133745"/>
            <a:ext cx="6320702" cy="355539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117829</TotalTime>
  <Words>1628</Words>
  <Application>Microsoft Office PowerPoint</Application>
  <PresentationFormat>如螢幕大小 (4:3)</PresentationFormat>
  <Paragraphs>218</Paragraphs>
  <Slides>42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3" baseType="lpstr">
      <vt:lpstr>Office 佈景主題</vt:lpstr>
      <vt:lpstr>Transformer and Informer</vt:lpstr>
      <vt:lpstr>投影片 2</vt:lpstr>
      <vt:lpstr>應用</vt:lpstr>
      <vt:lpstr>數據參考</vt:lpstr>
      <vt:lpstr>數據討論</vt:lpstr>
      <vt:lpstr>預測結果</vt:lpstr>
      <vt:lpstr>Evolution</vt:lpstr>
      <vt:lpstr>Transformer: 30秒認識</vt:lpstr>
      <vt:lpstr>前情提要: AutoEncoder</vt:lpstr>
      <vt:lpstr>前情提要: RNN AE</vt:lpstr>
      <vt:lpstr>前情提要: RNN AutoEncoder  Attention</vt:lpstr>
      <vt:lpstr>前情提要: input— output</vt:lpstr>
      <vt:lpstr>前情提要:  encoder — decoder   +  self-attention </vt:lpstr>
      <vt:lpstr>前情提要:  Seq2Seq  Attention</vt:lpstr>
      <vt:lpstr>前情提要:  Multi-Head Attention  </vt:lpstr>
      <vt:lpstr> 這就是Transformer !!</vt:lpstr>
      <vt:lpstr>Transformer 建立於   encoder-decoder 的架構之上</vt:lpstr>
      <vt:lpstr>self-attention_relevant </vt:lpstr>
      <vt:lpstr>relevant</vt:lpstr>
      <vt:lpstr>補充 Dot-Product Attention</vt:lpstr>
      <vt:lpstr>Attention_權重計算函數   attention機制比較核心的地方就是如何對Query和key計算注意力權重。</vt:lpstr>
      <vt:lpstr>Multi-Head Attention</vt:lpstr>
      <vt:lpstr>self-attention , Q, K, alpha, alpha’</vt:lpstr>
      <vt:lpstr>self-attention ,  V</vt:lpstr>
      <vt:lpstr>Challenges of transformer</vt:lpstr>
      <vt:lpstr>投影片 26</vt:lpstr>
      <vt:lpstr>Informer</vt:lpstr>
      <vt:lpstr>Informer_ ProbSparse </vt:lpstr>
      <vt:lpstr>Informer_ distilling </vt:lpstr>
      <vt:lpstr>Informer_ Generative style decoder </vt:lpstr>
      <vt:lpstr>Informer refference</vt:lpstr>
      <vt:lpstr>投影片 32</vt:lpstr>
      <vt:lpstr>補充</vt:lpstr>
      <vt:lpstr>補充 Multi-Head Attention &amp; Positional Encoding</vt:lpstr>
      <vt:lpstr>補充 Positional Encoding</vt:lpstr>
      <vt:lpstr>補充 Transformer 結構說明</vt:lpstr>
      <vt:lpstr>補充工廠應用情境</vt:lpstr>
      <vt:lpstr>可能碰到的問題</vt:lpstr>
      <vt:lpstr>Papere 參考 </vt:lpstr>
      <vt:lpstr>數據參考 https://github.com/zhouhaoyi/ETDataset</vt:lpstr>
      <vt:lpstr>補充: RNN / LSTM</vt:lpstr>
      <vt:lpstr>補充: LSTM + AE</vt:lpstr>
    </vt:vector>
  </TitlesOfParts>
  <Company>BenQ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hangthlee</cp:lastModifiedBy>
  <cp:revision>4153</cp:revision>
  <dcterms:created xsi:type="dcterms:W3CDTF">2011-02-08T02:08:58Z</dcterms:created>
  <dcterms:modified xsi:type="dcterms:W3CDTF">2021-05-25T03:54:54Z</dcterms:modified>
</cp:coreProperties>
</file>